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65" r:id="rId3"/>
    <p:sldId id="259" r:id="rId4"/>
    <p:sldId id="261" r:id="rId5"/>
    <p:sldId id="263" r:id="rId6"/>
    <p:sldId id="262" r:id="rId7"/>
  </p:sldIdLst>
  <p:sldSz cx="12801600" cy="9601200" type="A3"/>
  <p:notesSz cx="6858000" cy="9144000"/>
  <p:defaultTextStyle>
    <a:defPPr>
      <a:defRPr lang="es-ES"/>
    </a:defPPr>
    <a:lvl1pPr marL="0" algn="l" defTabSz="64008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64008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64008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64008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64008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64008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64008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64008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64008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336699"/>
    <a:srgbClr val="27528A"/>
    <a:srgbClr val="2550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21" d="100"/>
          <a:sy n="121" d="100"/>
        </p:scale>
        <p:origin x="-688" y="944"/>
      </p:cViewPr>
      <p:guideLst>
        <p:guide orient="horz" pos="3024"/>
        <p:guide pos="403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60120" y="2982596"/>
            <a:ext cx="10881360" cy="205803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920240" y="5440680"/>
            <a:ext cx="8961120" cy="24536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4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80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3784-A187-A843-8489-2BB79F31721B}" type="datetimeFigureOut">
              <a:rPr lang="es-ES" smtClean="0"/>
              <a:t>22/04/19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8DEBF-33CA-3D47-881A-E9F065E641BA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0109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3784-A187-A843-8489-2BB79F31721B}" type="datetimeFigureOut">
              <a:rPr lang="es-ES" smtClean="0"/>
              <a:t>22/04/19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8DEBF-33CA-3D47-881A-E9F065E641BA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1199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281160" y="384494"/>
            <a:ext cx="2880360" cy="819213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40080" y="384494"/>
            <a:ext cx="8427720" cy="819213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3784-A187-A843-8489-2BB79F31721B}" type="datetimeFigureOut">
              <a:rPr lang="es-ES" smtClean="0"/>
              <a:t>22/04/19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8DEBF-33CA-3D47-881A-E9F065E641BA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121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3784-A187-A843-8489-2BB79F31721B}" type="datetimeFigureOut">
              <a:rPr lang="es-ES" smtClean="0"/>
              <a:t>22/04/19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8DEBF-33CA-3D47-881A-E9F065E641BA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4177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11238" y="6169661"/>
            <a:ext cx="10881360" cy="1906905"/>
          </a:xfrm>
        </p:spPr>
        <p:txBody>
          <a:bodyPr anchor="t"/>
          <a:lstStyle>
            <a:lvl1pPr algn="l">
              <a:defRPr sz="56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11238" y="4069399"/>
            <a:ext cx="10881360" cy="2100262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4008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3784-A187-A843-8489-2BB79F31721B}" type="datetimeFigureOut">
              <a:rPr lang="es-ES" smtClean="0"/>
              <a:t>22/04/19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8DEBF-33CA-3D47-881A-E9F065E641BA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536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40080" y="2240281"/>
            <a:ext cx="5654040" cy="6336348"/>
          </a:xfrm>
        </p:spPr>
        <p:txBody>
          <a:bodyPr/>
          <a:lstStyle>
            <a:lvl1pPr>
              <a:defRPr sz="3900"/>
            </a:lvl1pPr>
            <a:lvl2pPr>
              <a:defRPr sz="34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507480" y="2240281"/>
            <a:ext cx="5654040" cy="6336348"/>
          </a:xfrm>
        </p:spPr>
        <p:txBody>
          <a:bodyPr/>
          <a:lstStyle>
            <a:lvl1pPr>
              <a:defRPr sz="3900"/>
            </a:lvl1pPr>
            <a:lvl2pPr>
              <a:defRPr sz="34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3784-A187-A843-8489-2BB79F31721B}" type="datetimeFigureOut">
              <a:rPr lang="es-ES" smtClean="0"/>
              <a:t>22/04/19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8DEBF-33CA-3D47-881A-E9F065E641BA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7404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40080" y="2149158"/>
            <a:ext cx="5656263" cy="895667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00" b="1"/>
            </a:lvl3pPr>
            <a:lvl4pPr marL="1920240" indent="0">
              <a:buNone/>
              <a:defRPr sz="2200" b="1"/>
            </a:lvl4pPr>
            <a:lvl5pPr marL="2560320" indent="0">
              <a:buNone/>
              <a:defRPr sz="2200" b="1"/>
            </a:lvl5pPr>
            <a:lvl6pPr marL="3200400" indent="0">
              <a:buNone/>
              <a:defRPr sz="2200" b="1"/>
            </a:lvl6pPr>
            <a:lvl7pPr marL="3840480" indent="0">
              <a:buNone/>
              <a:defRPr sz="2200" b="1"/>
            </a:lvl7pPr>
            <a:lvl8pPr marL="4480560" indent="0">
              <a:buNone/>
              <a:defRPr sz="2200" b="1"/>
            </a:lvl8pPr>
            <a:lvl9pPr marL="5120640" indent="0">
              <a:buNone/>
              <a:defRPr sz="22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40080" y="3044825"/>
            <a:ext cx="5656263" cy="5531803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503036" y="2149158"/>
            <a:ext cx="5658485" cy="895667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00" b="1"/>
            </a:lvl3pPr>
            <a:lvl4pPr marL="1920240" indent="0">
              <a:buNone/>
              <a:defRPr sz="2200" b="1"/>
            </a:lvl4pPr>
            <a:lvl5pPr marL="2560320" indent="0">
              <a:buNone/>
              <a:defRPr sz="2200" b="1"/>
            </a:lvl5pPr>
            <a:lvl6pPr marL="3200400" indent="0">
              <a:buNone/>
              <a:defRPr sz="2200" b="1"/>
            </a:lvl6pPr>
            <a:lvl7pPr marL="3840480" indent="0">
              <a:buNone/>
              <a:defRPr sz="2200" b="1"/>
            </a:lvl7pPr>
            <a:lvl8pPr marL="4480560" indent="0">
              <a:buNone/>
              <a:defRPr sz="2200" b="1"/>
            </a:lvl8pPr>
            <a:lvl9pPr marL="5120640" indent="0">
              <a:buNone/>
              <a:defRPr sz="22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503036" y="3044825"/>
            <a:ext cx="5658485" cy="5531803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3784-A187-A843-8489-2BB79F31721B}" type="datetimeFigureOut">
              <a:rPr lang="es-ES" smtClean="0"/>
              <a:t>22/04/19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8DEBF-33CA-3D47-881A-E9F065E641BA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954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3784-A187-A843-8489-2BB79F31721B}" type="datetimeFigureOut">
              <a:rPr lang="es-ES" smtClean="0"/>
              <a:t>22/04/19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8DEBF-33CA-3D47-881A-E9F065E641BA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6799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3784-A187-A843-8489-2BB79F31721B}" type="datetimeFigureOut">
              <a:rPr lang="es-ES" smtClean="0"/>
              <a:t>22/04/19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8DEBF-33CA-3D47-881A-E9F065E641BA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7084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0081" y="382270"/>
            <a:ext cx="4211638" cy="162687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05070" y="382271"/>
            <a:ext cx="7156450" cy="8194358"/>
          </a:xfrm>
        </p:spPr>
        <p:txBody>
          <a:bodyPr/>
          <a:lstStyle>
            <a:lvl1pPr>
              <a:defRPr sz="4500"/>
            </a:lvl1pPr>
            <a:lvl2pPr>
              <a:defRPr sz="3900"/>
            </a:lvl2pPr>
            <a:lvl3pPr>
              <a:defRPr sz="34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40081" y="2009141"/>
            <a:ext cx="4211638" cy="6567488"/>
          </a:xfrm>
        </p:spPr>
        <p:txBody>
          <a:bodyPr/>
          <a:lstStyle>
            <a:lvl1pPr marL="0" indent="0">
              <a:buNone/>
              <a:defRPr sz="2000"/>
            </a:lvl1pPr>
            <a:lvl2pPr marL="640080" indent="0">
              <a:buNone/>
              <a:defRPr sz="1700"/>
            </a:lvl2pPr>
            <a:lvl3pPr marL="1280160" indent="0">
              <a:buNone/>
              <a:defRPr sz="1400"/>
            </a:lvl3pPr>
            <a:lvl4pPr marL="1920240" indent="0">
              <a:buNone/>
              <a:defRPr sz="1300"/>
            </a:lvl4pPr>
            <a:lvl5pPr marL="2560320" indent="0">
              <a:buNone/>
              <a:defRPr sz="1300"/>
            </a:lvl5pPr>
            <a:lvl6pPr marL="3200400" indent="0">
              <a:buNone/>
              <a:defRPr sz="1300"/>
            </a:lvl6pPr>
            <a:lvl7pPr marL="3840480" indent="0">
              <a:buNone/>
              <a:defRPr sz="1300"/>
            </a:lvl7pPr>
            <a:lvl8pPr marL="4480560" indent="0">
              <a:buNone/>
              <a:defRPr sz="1300"/>
            </a:lvl8pPr>
            <a:lvl9pPr marL="5120640" indent="0">
              <a:buNone/>
              <a:defRPr sz="13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3784-A187-A843-8489-2BB79F31721B}" type="datetimeFigureOut">
              <a:rPr lang="es-ES" smtClean="0"/>
              <a:t>22/04/19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8DEBF-33CA-3D47-881A-E9F065E641BA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6172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09203" y="6720840"/>
            <a:ext cx="7680960" cy="793433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509203" y="857885"/>
            <a:ext cx="7680960" cy="5760720"/>
          </a:xfrm>
        </p:spPr>
        <p:txBody>
          <a:bodyPr/>
          <a:lstStyle>
            <a:lvl1pPr marL="0" indent="0">
              <a:buNone/>
              <a:defRPr sz="4500"/>
            </a:lvl1pPr>
            <a:lvl2pPr marL="640080" indent="0">
              <a:buNone/>
              <a:defRPr sz="3900"/>
            </a:lvl2pPr>
            <a:lvl3pPr marL="1280160" indent="0">
              <a:buNone/>
              <a:defRPr sz="340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509203" y="7514273"/>
            <a:ext cx="7680960" cy="1126807"/>
          </a:xfrm>
        </p:spPr>
        <p:txBody>
          <a:bodyPr/>
          <a:lstStyle>
            <a:lvl1pPr marL="0" indent="0">
              <a:buNone/>
              <a:defRPr sz="2000"/>
            </a:lvl1pPr>
            <a:lvl2pPr marL="640080" indent="0">
              <a:buNone/>
              <a:defRPr sz="1700"/>
            </a:lvl2pPr>
            <a:lvl3pPr marL="1280160" indent="0">
              <a:buNone/>
              <a:defRPr sz="1400"/>
            </a:lvl3pPr>
            <a:lvl4pPr marL="1920240" indent="0">
              <a:buNone/>
              <a:defRPr sz="1300"/>
            </a:lvl4pPr>
            <a:lvl5pPr marL="2560320" indent="0">
              <a:buNone/>
              <a:defRPr sz="1300"/>
            </a:lvl5pPr>
            <a:lvl6pPr marL="3200400" indent="0">
              <a:buNone/>
              <a:defRPr sz="1300"/>
            </a:lvl6pPr>
            <a:lvl7pPr marL="3840480" indent="0">
              <a:buNone/>
              <a:defRPr sz="1300"/>
            </a:lvl7pPr>
            <a:lvl8pPr marL="4480560" indent="0">
              <a:buNone/>
              <a:defRPr sz="1300"/>
            </a:lvl8pPr>
            <a:lvl9pPr marL="5120640" indent="0">
              <a:buNone/>
              <a:defRPr sz="13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3784-A187-A843-8489-2BB79F31721B}" type="datetimeFigureOut">
              <a:rPr lang="es-ES" smtClean="0"/>
              <a:t>22/04/19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8DEBF-33CA-3D47-881A-E9F065E641BA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3703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40080" y="384493"/>
            <a:ext cx="11521440" cy="1600200"/>
          </a:xfrm>
          <a:prstGeom prst="rect">
            <a:avLst/>
          </a:prstGeom>
        </p:spPr>
        <p:txBody>
          <a:bodyPr vert="horz" lIns="128016" tIns="64008" rIns="128016" bIns="64008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40080" y="2240281"/>
            <a:ext cx="11521440" cy="6336348"/>
          </a:xfrm>
          <a:prstGeom prst="rect">
            <a:avLst/>
          </a:prstGeom>
        </p:spPr>
        <p:txBody>
          <a:bodyPr vert="horz" lIns="128016" tIns="64008" rIns="128016" bIns="64008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40080" y="8898891"/>
            <a:ext cx="2987040" cy="511175"/>
          </a:xfrm>
          <a:prstGeom prst="rect">
            <a:avLst/>
          </a:prstGeom>
        </p:spPr>
        <p:txBody>
          <a:bodyPr vert="horz" lIns="128016" tIns="64008" rIns="128016" bIns="64008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73784-A187-A843-8489-2BB79F31721B}" type="datetimeFigureOut">
              <a:rPr lang="es-ES" smtClean="0"/>
              <a:t>22/04/19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373880" y="8898891"/>
            <a:ext cx="4053840" cy="511175"/>
          </a:xfrm>
          <a:prstGeom prst="rect">
            <a:avLst/>
          </a:prstGeom>
        </p:spPr>
        <p:txBody>
          <a:bodyPr vert="horz" lIns="128016" tIns="64008" rIns="128016" bIns="64008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174480" y="8898891"/>
            <a:ext cx="2987040" cy="511175"/>
          </a:xfrm>
          <a:prstGeom prst="rect">
            <a:avLst/>
          </a:prstGeom>
        </p:spPr>
        <p:txBody>
          <a:bodyPr vert="horz" lIns="128016" tIns="64008" rIns="128016" bIns="64008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8DEBF-33CA-3D47-881A-E9F065E641BA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4503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40080" rtl="0" eaLnBrk="1" latinLnBrk="0" hangingPunct="1">
        <a:spcBef>
          <a:spcPct val="0"/>
        </a:spcBef>
        <a:buNone/>
        <a:defRPr sz="6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0060" indent="-480060" algn="l" defTabSz="640080" rtl="0" eaLnBrk="1" latinLnBrk="0" hangingPunct="1">
        <a:spcBef>
          <a:spcPct val="20000"/>
        </a:spcBef>
        <a:buFont typeface="Arial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1pPr>
      <a:lvl2pPr marL="1040130" indent="-400050" algn="l" defTabSz="640080" rtl="0" eaLnBrk="1" latinLnBrk="0" hangingPunct="1">
        <a:spcBef>
          <a:spcPct val="20000"/>
        </a:spcBef>
        <a:buFont typeface="Arial"/>
        <a:buChar char="–"/>
        <a:defRPr sz="390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640080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64008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640080" rtl="0" eaLnBrk="1" latinLnBrk="0" hangingPunct="1">
        <a:spcBef>
          <a:spcPct val="20000"/>
        </a:spcBef>
        <a:buFont typeface="Arial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64008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64008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64008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64008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4008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64008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64008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64008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64008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64008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64008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64008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64008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6" Type="http://schemas.openxmlformats.org/officeDocument/2006/relationships/image" Target="../media/image4.png"/><Relationship Id="rId7" Type="http://schemas.microsoft.com/office/2007/relationships/hdphoto" Target="../media/hdphoto2.wdp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microsoft.com/office/2007/relationships/hdphoto" Target="../media/hdphoto4.wdp"/><Relationship Id="rId5" Type="http://schemas.microsoft.com/office/2007/relationships/hdphoto" Target="../media/hdphoto5.wdp"/><Relationship Id="rId6" Type="http://schemas.microsoft.com/office/2007/relationships/hdphoto" Target="../media/hdphoto6.wdp"/><Relationship Id="rId7" Type="http://schemas.microsoft.com/office/2007/relationships/hdphoto" Target="../media/hdphoto7.wdp"/><Relationship Id="rId8" Type="http://schemas.microsoft.com/office/2007/relationships/hdphoto" Target="../media/hdphoto8.wdp"/><Relationship Id="rId9" Type="http://schemas.microsoft.com/office/2007/relationships/hdphoto" Target="../media/hdphoto9.wdp"/><Relationship Id="rId10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4" Type="http://schemas.microsoft.com/office/2007/relationships/hdphoto" Target="../media/hdphoto12.wdp"/><Relationship Id="rId5" Type="http://schemas.microsoft.com/office/2007/relationships/hdphoto" Target="../media/hdphoto5.wdp"/><Relationship Id="rId6" Type="http://schemas.microsoft.com/office/2007/relationships/hdphoto" Target="../media/hdphoto13.wdp"/><Relationship Id="rId7" Type="http://schemas.microsoft.com/office/2007/relationships/hdphoto" Target="../media/hdphoto14.wdp"/><Relationship Id="rId8" Type="http://schemas.microsoft.com/office/2007/relationships/hdphoto" Target="../media/hdphoto15.wdp"/><Relationship Id="rId9" Type="http://schemas.microsoft.com/office/2007/relationships/hdphoto" Target="../media/hdphoto7.wdp"/><Relationship Id="rId10" Type="http://schemas.microsoft.com/office/2007/relationships/hdphoto" Target="../media/hdphoto8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microsoft.com/office/2007/relationships/hdphoto" Target="../media/hdphoto9.wdp"/><Relationship Id="rId5" Type="http://schemas.microsoft.com/office/2007/relationships/hdphoto" Target="../media/hdphoto16.wdp"/><Relationship Id="rId6" Type="http://schemas.microsoft.com/office/2007/relationships/hdphoto" Target="../media/hdphoto17.wdp"/><Relationship Id="rId7" Type="http://schemas.microsoft.com/office/2007/relationships/hdphoto" Target="../media/hdphoto6.wdp"/><Relationship Id="rId8" Type="http://schemas.microsoft.com/office/2007/relationships/hdphoto" Target="../media/hdphoto18.wdp"/><Relationship Id="rId9" Type="http://schemas.microsoft.com/office/2007/relationships/hdphoto" Target="../media/hdphoto1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n 182" descr="Screen Shot 2019-03-12 at 14.15.1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4" t="11461"/>
          <a:stretch/>
        </p:blipFill>
        <p:spPr>
          <a:xfrm>
            <a:off x="2250475" y="4678708"/>
            <a:ext cx="1621677" cy="1407397"/>
          </a:xfrm>
          <a:prstGeom prst="rect">
            <a:avLst/>
          </a:prstGeom>
        </p:spPr>
      </p:pic>
      <p:grpSp>
        <p:nvGrpSpPr>
          <p:cNvPr id="16" name="Agrupar 15"/>
          <p:cNvGrpSpPr/>
          <p:nvPr/>
        </p:nvGrpSpPr>
        <p:grpSpPr>
          <a:xfrm>
            <a:off x="5289410" y="7347644"/>
            <a:ext cx="2336640" cy="873217"/>
            <a:chOff x="7169466" y="7599680"/>
            <a:chExt cx="2336640" cy="873217"/>
          </a:xfrm>
        </p:grpSpPr>
        <p:pic>
          <p:nvPicPr>
            <p:cNvPr id="809" name="Imagen 808" descr="navarr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9466" y="7599680"/>
              <a:ext cx="1296595" cy="873217"/>
            </a:xfrm>
            <a:prstGeom prst="rect">
              <a:avLst/>
            </a:prstGeom>
            <a:ln>
              <a:solidFill>
                <a:srgbClr val="7F7F7F"/>
              </a:solidFill>
            </a:ln>
          </p:spPr>
        </p:pic>
        <p:pic>
          <p:nvPicPr>
            <p:cNvPr id="28" name="Imagen 27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9652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086461" y="7776636"/>
              <a:ext cx="419645" cy="523221"/>
            </a:xfrm>
            <a:prstGeom prst="rect">
              <a:avLst/>
            </a:prstGeom>
          </p:spPr>
        </p:pic>
        <p:sp>
          <p:nvSpPr>
            <p:cNvPr id="31" name="CuadroTexto 30"/>
            <p:cNvSpPr txBox="1"/>
            <p:nvPr/>
          </p:nvSpPr>
          <p:spPr>
            <a:xfrm>
              <a:off x="8569783" y="7784678"/>
              <a:ext cx="38600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chemeClr val="bg1">
                      <a:lumMod val="50000"/>
                    </a:schemeClr>
                  </a:solidFill>
                  <a:latin typeface="Meta Bold Roman"/>
                  <a:cs typeface="Meta Bold Roman"/>
                </a:rPr>
                <a:t>+</a:t>
              </a:r>
              <a:endParaRPr lang="es-ES" dirty="0">
                <a:solidFill>
                  <a:schemeClr val="bg1">
                    <a:lumMod val="50000"/>
                  </a:schemeClr>
                </a:solidFill>
                <a:latin typeface="Meta Bold Roman"/>
                <a:cs typeface="Meta Bold Roman"/>
              </a:endParaRPr>
            </a:p>
          </p:txBody>
        </p:sp>
      </p:grpSp>
      <p:grpSp>
        <p:nvGrpSpPr>
          <p:cNvPr id="14" name="Agrupar 13"/>
          <p:cNvGrpSpPr/>
          <p:nvPr/>
        </p:nvGrpSpPr>
        <p:grpSpPr>
          <a:xfrm>
            <a:off x="5471082" y="6157769"/>
            <a:ext cx="2062919" cy="864629"/>
            <a:chOff x="7169466" y="5469985"/>
            <a:chExt cx="2172749" cy="864629"/>
          </a:xfrm>
        </p:grpSpPr>
        <p:pic>
          <p:nvPicPr>
            <p:cNvPr id="807" name="Imagen 806" descr="gomezaparicioweb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9466" y="5469985"/>
              <a:ext cx="1160135" cy="864629"/>
            </a:xfrm>
            <a:prstGeom prst="rect">
              <a:avLst/>
            </a:prstGeom>
            <a:ln>
              <a:solidFill>
                <a:srgbClr val="7F7F7F"/>
              </a:solidFill>
            </a:ln>
          </p:spPr>
        </p:pic>
        <p:sp>
          <p:nvSpPr>
            <p:cNvPr id="13" name="CuadroTexto 12"/>
            <p:cNvSpPr txBox="1"/>
            <p:nvPr/>
          </p:nvSpPr>
          <p:spPr>
            <a:xfrm>
              <a:off x="8483431" y="5630450"/>
              <a:ext cx="38600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chemeClr val="bg1">
                      <a:lumMod val="50000"/>
                    </a:schemeClr>
                  </a:solidFill>
                  <a:latin typeface="Meta Bold Roman"/>
                  <a:cs typeface="Meta Bold Roman"/>
                </a:rPr>
                <a:t>+</a:t>
              </a:r>
              <a:endParaRPr lang="es-ES" dirty="0">
                <a:solidFill>
                  <a:schemeClr val="bg1">
                    <a:lumMod val="50000"/>
                  </a:schemeClr>
                </a:solidFill>
                <a:latin typeface="Meta Bold Roman"/>
                <a:cs typeface="Meta Bold Roman"/>
              </a:endParaRPr>
            </a:p>
          </p:txBody>
        </p:sp>
        <p:pic>
          <p:nvPicPr>
            <p:cNvPr id="27" name="Imagen 26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9652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22570" y="5630450"/>
              <a:ext cx="419645" cy="523221"/>
            </a:xfrm>
            <a:prstGeom prst="rect">
              <a:avLst/>
            </a:prstGeom>
          </p:spPr>
        </p:pic>
      </p:grpSp>
      <p:cxnSp>
        <p:nvCxnSpPr>
          <p:cNvPr id="212" name="2427 Conector recto"/>
          <p:cNvCxnSpPr>
            <a:stCxn id="63" idx="2"/>
            <a:endCxn id="50" idx="0"/>
          </p:cNvCxnSpPr>
          <p:nvPr/>
        </p:nvCxnSpPr>
        <p:spPr>
          <a:xfrm>
            <a:off x="7830440" y="4961561"/>
            <a:ext cx="413560" cy="513494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2354 Grupo"/>
          <p:cNvGrpSpPr/>
          <p:nvPr/>
        </p:nvGrpSpPr>
        <p:grpSpPr>
          <a:xfrm flipH="1">
            <a:off x="8953243" y="5252410"/>
            <a:ext cx="305999" cy="408771"/>
            <a:chOff x="6337126" y="4122564"/>
            <a:chExt cx="1296144" cy="1440160"/>
          </a:xfrm>
          <a:solidFill>
            <a:schemeClr val="bg1">
              <a:lumMod val="85000"/>
            </a:schemeClr>
          </a:solidFill>
        </p:grpSpPr>
        <p:sp>
          <p:nvSpPr>
            <p:cNvPr id="40" name="2403 Cilindro"/>
            <p:cNvSpPr/>
            <p:nvPr/>
          </p:nvSpPr>
          <p:spPr>
            <a:xfrm>
              <a:off x="6337126" y="4986660"/>
              <a:ext cx="1296144" cy="576064"/>
            </a:xfrm>
            <a:prstGeom prst="can">
              <a:avLst>
                <a:gd name="adj" fmla="val 50000"/>
              </a:avLst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1" name="2404 Cilindro"/>
            <p:cNvSpPr/>
            <p:nvPr/>
          </p:nvSpPr>
          <p:spPr>
            <a:xfrm>
              <a:off x="6337126" y="4554612"/>
              <a:ext cx="1296144" cy="576064"/>
            </a:xfrm>
            <a:prstGeom prst="can">
              <a:avLst>
                <a:gd name="adj" fmla="val 50000"/>
              </a:avLst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2" name="2405 Cilindro"/>
            <p:cNvSpPr/>
            <p:nvPr/>
          </p:nvSpPr>
          <p:spPr>
            <a:xfrm>
              <a:off x="6337126" y="4122564"/>
              <a:ext cx="1296144" cy="576064"/>
            </a:xfrm>
            <a:prstGeom prst="can">
              <a:avLst>
                <a:gd name="adj" fmla="val 50000"/>
              </a:avLst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cxnSp>
        <p:nvCxnSpPr>
          <p:cNvPr id="47" name="2411 Conector recto"/>
          <p:cNvCxnSpPr>
            <a:stCxn id="54" idx="3"/>
            <a:endCxn id="50" idx="0"/>
          </p:cNvCxnSpPr>
          <p:nvPr/>
        </p:nvCxnSpPr>
        <p:spPr>
          <a:xfrm flipH="1">
            <a:off x="8244000" y="4878590"/>
            <a:ext cx="295094" cy="596465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2414 Conector recto"/>
          <p:cNvCxnSpPr>
            <a:stCxn id="42" idx="1"/>
            <a:endCxn id="54" idx="3"/>
          </p:cNvCxnSpPr>
          <p:nvPr/>
        </p:nvCxnSpPr>
        <p:spPr>
          <a:xfrm flipH="1" flipV="1">
            <a:off x="8539094" y="4878590"/>
            <a:ext cx="567148" cy="37382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2417 Conector recto"/>
          <p:cNvCxnSpPr>
            <a:stCxn id="41" idx="4"/>
            <a:endCxn id="50" idx="3"/>
          </p:cNvCxnSpPr>
          <p:nvPr/>
        </p:nvCxnSpPr>
        <p:spPr>
          <a:xfrm flipH="1">
            <a:off x="8244000" y="5456795"/>
            <a:ext cx="709243" cy="11090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2427 Conector recto"/>
          <p:cNvCxnSpPr>
            <a:stCxn id="64" idx="4"/>
            <a:endCxn id="41" idx="4"/>
          </p:cNvCxnSpPr>
          <p:nvPr/>
        </p:nvCxnSpPr>
        <p:spPr>
          <a:xfrm>
            <a:off x="7387575" y="4751857"/>
            <a:ext cx="1565668" cy="70493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2354 Grupo"/>
          <p:cNvGrpSpPr/>
          <p:nvPr/>
        </p:nvGrpSpPr>
        <p:grpSpPr>
          <a:xfrm flipH="1">
            <a:off x="7387575" y="4402350"/>
            <a:ext cx="442865" cy="699014"/>
            <a:chOff x="6337126" y="4122564"/>
            <a:chExt cx="1296144" cy="1440160"/>
          </a:xfrm>
        </p:grpSpPr>
        <p:sp>
          <p:nvSpPr>
            <p:cNvPr id="63" name="2353 Cilindro"/>
            <p:cNvSpPr/>
            <p:nvPr/>
          </p:nvSpPr>
          <p:spPr>
            <a:xfrm>
              <a:off x="6337126" y="4986660"/>
              <a:ext cx="1296144" cy="576064"/>
            </a:xfrm>
            <a:prstGeom prst="can">
              <a:avLst>
                <a:gd name="adj" fmla="val 50000"/>
              </a:avLst>
            </a:prstGeom>
            <a:solidFill>
              <a:srgbClr val="3366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4" name="2352 Cilindro"/>
            <p:cNvSpPr/>
            <p:nvPr/>
          </p:nvSpPr>
          <p:spPr>
            <a:xfrm>
              <a:off x="6337126" y="4554612"/>
              <a:ext cx="1296144" cy="576064"/>
            </a:xfrm>
            <a:prstGeom prst="can">
              <a:avLst>
                <a:gd name="adj" fmla="val 50000"/>
              </a:avLst>
            </a:prstGeom>
            <a:solidFill>
              <a:srgbClr val="3366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5" name="2351 Cilindro"/>
            <p:cNvSpPr/>
            <p:nvPr/>
          </p:nvSpPr>
          <p:spPr>
            <a:xfrm>
              <a:off x="6337126" y="4122564"/>
              <a:ext cx="1296144" cy="576064"/>
            </a:xfrm>
            <a:prstGeom prst="can">
              <a:avLst>
                <a:gd name="adj" fmla="val 50000"/>
              </a:avLst>
            </a:prstGeom>
            <a:solidFill>
              <a:srgbClr val="336699"/>
            </a:solidFill>
            <a:ln>
              <a:solidFill>
                <a:srgbClr val="33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48" name="2354 Grupo"/>
          <p:cNvGrpSpPr/>
          <p:nvPr/>
        </p:nvGrpSpPr>
        <p:grpSpPr>
          <a:xfrm flipH="1">
            <a:off x="8121803" y="5243435"/>
            <a:ext cx="244395" cy="463241"/>
            <a:chOff x="6337126" y="4122564"/>
            <a:chExt cx="1296144" cy="1440160"/>
          </a:xfrm>
          <a:solidFill>
            <a:schemeClr val="bg1">
              <a:lumMod val="85000"/>
            </a:schemeClr>
          </a:solidFill>
        </p:grpSpPr>
        <p:sp>
          <p:nvSpPr>
            <p:cNvPr id="49" name="2399 Cilindro"/>
            <p:cNvSpPr/>
            <p:nvPr/>
          </p:nvSpPr>
          <p:spPr>
            <a:xfrm>
              <a:off x="6337126" y="4986660"/>
              <a:ext cx="1296144" cy="576064"/>
            </a:xfrm>
            <a:prstGeom prst="can">
              <a:avLst>
                <a:gd name="adj" fmla="val 50000"/>
              </a:avLst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50" name="2400 Cilindro"/>
            <p:cNvSpPr/>
            <p:nvPr/>
          </p:nvSpPr>
          <p:spPr>
            <a:xfrm>
              <a:off x="6337126" y="4554612"/>
              <a:ext cx="1296144" cy="576064"/>
            </a:xfrm>
            <a:prstGeom prst="can">
              <a:avLst>
                <a:gd name="adj" fmla="val 50000"/>
              </a:avLst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51" name="2401 Cilindro"/>
            <p:cNvSpPr/>
            <p:nvPr/>
          </p:nvSpPr>
          <p:spPr>
            <a:xfrm>
              <a:off x="6337126" y="4122564"/>
              <a:ext cx="1296144" cy="576064"/>
            </a:xfrm>
            <a:prstGeom prst="can">
              <a:avLst>
                <a:gd name="adj" fmla="val 50000"/>
              </a:avLst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52" name="2354 Grupo"/>
          <p:cNvGrpSpPr/>
          <p:nvPr/>
        </p:nvGrpSpPr>
        <p:grpSpPr>
          <a:xfrm flipH="1">
            <a:off x="8412681" y="4620293"/>
            <a:ext cx="252827" cy="368995"/>
            <a:chOff x="6337126" y="4122564"/>
            <a:chExt cx="1296144" cy="1440160"/>
          </a:xfrm>
          <a:solidFill>
            <a:schemeClr val="bg1">
              <a:lumMod val="85000"/>
            </a:schemeClr>
          </a:solidFill>
        </p:grpSpPr>
        <p:sp>
          <p:nvSpPr>
            <p:cNvPr id="53" name="2395 Cilindro"/>
            <p:cNvSpPr/>
            <p:nvPr/>
          </p:nvSpPr>
          <p:spPr>
            <a:xfrm>
              <a:off x="6337126" y="4986660"/>
              <a:ext cx="1296144" cy="576064"/>
            </a:xfrm>
            <a:prstGeom prst="can">
              <a:avLst>
                <a:gd name="adj" fmla="val 50000"/>
              </a:avLst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54" name="2396 Cilindro"/>
            <p:cNvSpPr/>
            <p:nvPr/>
          </p:nvSpPr>
          <p:spPr>
            <a:xfrm>
              <a:off x="6337126" y="4554612"/>
              <a:ext cx="1296144" cy="576064"/>
            </a:xfrm>
            <a:prstGeom prst="can">
              <a:avLst>
                <a:gd name="adj" fmla="val 50000"/>
              </a:avLst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55" name="2397 Cilindro"/>
            <p:cNvSpPr/>
            <p:nvPr/>
          </p:nvSpPr>
          <p:spPr>
            <a:xfrm>
              <a:off x="6337126" y="4122564"/>
              <a:ext cx="1296144" cy="576064"/>
            </a:xfrm>
            <a:prstGeom prst="can">
              <a:avLst>
                <a:gd name="adj" fmla="val 50000"/>
              </a:avLst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160" name="CuadroTexto 159"/>
          <p:cNvSpPr txBox="1"/>
          <p:nvPr/>
        </p:nvSpPr>
        <p:spPr>
          <a:xfrm rot="16200000">
            <a:off x="-1595187" y="4754470"/>
            <a:ext cx="40588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7F7F7F"/>
                </a:solidFill>
                <a:latin typeface="Meta Bold Roman"/>
                <a:cs typeface="Meta Bold Roman"/>
              </a:rPr>
              <a:t>Documentación (Metadatos)</a:t>
            </a:r>
            <a:endParaRPr lang="es-ES" dirty="0">
              <a:solidFill>
                <a:srgbClr val="7F7F7F"/>
              </a:solidFill>
              <a:latin typeface="Meta Bold Roman"/>
              <a:cs typeface="Meta Bold Roman"/>
            </a:endParaRPr>
          </a:p>
        </p:txBody>
      </p:sp>
      <p:sp>
        <p:nvSpPr>
          <p:cNvPr id="163" name="CuadroTexto 162"/>
          <p:cNvSpPr txBox="1"/>
          <p:nvPr/>
        </p:nvSpPr>
        <p:spPr>
          <a:xfrm>
            <a:off x="5364831" y="8966714"/>
            <a:ext cx="20261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7F7F7F"/>
                </a:solidFill>
                <a:latin typeface="Meta Bold Roman"/>
                <a:cs typeface="Meta Bold Roman"/>
              </a:rPr>
              <a:t>Accesibilidad</a:t>
            </a:r>
            <a:endParaRPr lang="es-ES" dirty="0">
              <a:solidFill>
                <a:srgbClr val="7F7F7F"/>
              </a:solidFill>
              <a:latin typeface="Meta Bold Roman"/>
              <a:cs typeface="Meta Bold Roman"/>
            </a:endParaRPr>
          </a:p>
        </p:txBody>
      </p:sp>
      <p:pic>
        <p:nvPicPr>
          <p:cNvPr id="23" name="Imagen 22" descr="Screen Shot 2019-03-12 at 12.16.45.png"/>
          <p:cNvPicPr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39"/>
          <a:stretch/>
        </p:blipFill>
        <p:spPr>
          <a:xfrm>
            <a:off x="1159127" y="7078180"/>
            <a:ext cx="922695" cy="1005871"/>
          </a:xfrm>
          <a:prstGeom prst="rect">
            <a:avLst/>
          </a:prstGeom>
        </p:spPr>
      </p:pic>
      <p:sp>
        <p:nvSpPr>
          <p:cNvPr id="168" name="CuadroTexto 167"/>
          <p:cNvSpPr txBox="1"/>
          <p:nvPr/>
        </p:nvSpPr>
        <p:spPr>
          <a:xfrm>
            <a:off x="6674173" y="6953358"/>
            <a:ext cx="1403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smtClean="0">
                <a:solidFill>
                  <a:srgbClr val="255089"/>
                </a:solidFill>
                <a:latin typeface="Meta Bold Roman"/>
                <a:cs typeface="Meta Bold Roman"/>
              </a:rPr>
              <a:t>Material suplementario</a:t>
            </a:r>
          </a:p>
          <a:p>
            <a:pPr algn="ctr"/>
            <a:r>
              <a:rPr lang="es-ES" sz="1200" dirty="0" smtClean="0">
                <a:solidFill>
                  <a:srgbClr val="255089"/>
                </a:solidFill>
                <a:latin typeface="Meta Bold Roman"/>
                <a:cs typeface="Meta Bold Roman"/>
              </a:rPr>
              <a:t> </a:t>
            </a:r>
            <a:endParaRPr lang="es-ES" sz="1200" dirty="0">
              <a:solidFill>
                <a:srgbClr val="255089"/>
              </a:solidFill>
              <a:latin typeface="Meta Bold Roman"/>
              <a:cs typeface="Meta Bold Roman"/>
            </a:endParaRPr>
          </a:p>
        </p:txBody>
      </p:sp>
      <p:cxnSp>
        <p:nvCxnSpPr>
          <p:cNvPr id="804" name="Conector recto 803"/>
          <p:cNvCxnSpPr>
            <a:stCxn id="167" idx="0"/>
            <a:endCxn id="164" idx="3"/>
          </p:cNvCxnSpPr>
          <p:nvPr/>
        </p:nvCxnSpPr>
        <p:spPr>
          <a:xfrm flipV="1">
            <a:off x="1620475" y="6041747"/>
            <a:ext cx="751311" cy="980650"/>
          </a:xfrm>
          <a:prstGeom prst="line">
            <a:avLst/>
          </a:prstGeom>
          <a:ln w="76200" cmpd="sng">
            <a:solidFill>
              <a:srgbClr val="2550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20" name="Imagen 819" descr="Screen Shot 2019-03-12 at 13.57.55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675" y="2198115"/>
            <a:ext cx="1891944" cy="1651963"/>
          </a:xfrm>
          <a:prstGeom prst="rect">
            <a:avLst/>
          </a:prstGeom>
        </p:spPr>
      </p:pic>
      <p:cxnSp>
        <p:nvCxnSpPr>
          <p:cNvPr id="188" name="Conector recto 187"/>
          <p:cNvCxnSpPr>
            <a:stCxn id="164" idx="7"/>
            <a:endCxn id="186" idx="3"/>
          </p:cNvCxnSpPr>
          <p:nvPr/>
        </p:nvCxnSpPr>
        <p:spPr>
          <a:xfrm flipV="1">
            <a:off x="3771858" y="3808996"/>
            <a:ext cx="1061558" cy="840140"/>
          </a:xfrm>
          <a:prstGeom prst="line">
            <a:avLst/>
          </a:prstGeom>
          <a:ln w="114300">
            <a:solidFill>
              <a:srgbClr val="2550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Elipse 163"/>
          <p:cNvSpPr>
            <a:spLocks noChangeAspect="1"/>
          </p:cNvSpPr>
          <p:nvPr/>
        </p:nvSpPr>
        <p:spPr>
          <a:xfrm>
            <a:off x="2081822" y="4360717"/>
            <a:ext cx="1980000" cy="1969449"/>
          </a:xfrm>
          <a:prstGeom prst="ellipse">
            <a:avLst/>
          </a:prstGeom>
          <a:noFill/>
          <a:ln w="88900" cmpd="sng">
            <a:solidFill>
              <a:srgbClr val="25508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336699"/>
              </a:solidFill>
            </a:endParaRPr>
          </a:p>
        </p:txBody>
      </p:sp>
      <p:sp>
        <p:nvSpPr>
          <p:cNvPr id="167" name="Elipse 166"/>
          <p:cNvSpPr/>
          <p:nvPr/>
        </p:nvSpPr>
        <p:spPr>
          <a:xfrm>
            <a:off x="990475" y="7022397"/>
            <a:ext cx="1260000" cy="1259998"/>
          </a:xfrm>
          <a:prstGeom prst="ellipse">
            <a:avLst/>
          </a:prstGeom>
          <a:noFill/>
          <a:ln w="88900" cmpd="sng">
            <a:solidFill>
              <a:srgbClr val="25508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336699"/>
              </a:solidFill>
            </a:endParaRPr>
          </a:p>
        </p:txBody>
      </p:sp>
      <p:sp>
        <p:nvSpPr>
          <p:cNvPr id="186" name="Elipse 185"/>
          <p:cNvSpPr>
            <a:spLocks noChangeAspect="1"/>
          </p:cNvSpPr>
          <p:nvPr/>
        </p:nvSpPr>
        <p:spPr>
          <a:xfrm>
            <a:off x="4505099" y="1905619"/>
            <a:ext cx="2241892" cy="2229945"/>
          </a:xfrm>
          <a:prstGeom prst="ellipse">
            <a:avLst/>
          </a:prstGeom>
          <a:noFill/>
          <a:ln w="88900" cmpd="sng">
            <a:solidFill>
              <a:srgbClr val="25508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336699"/>
              </a:solidFill>
            </a:endParaRPr>
          </a:p>
        </p:txBody>
      </p:sp>
      <p:sp>
        <p:nvSpPr>
          <p:cNvPr id="215" name="CuadroTexto 214"/>
          <p:cNvSpPr txBox="1"/>
          <p:nvPr/>
        </p:nvSpPr>
        <p:spPr>
          <a:xfrm>
            <a:off x="4926365" y="4720215"/>
            <a:ext cx="2149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smtClean="0">
                <a:solidFill>
                  <a:srgbClr val="255089"/>
                </a:solidFill>
                <a:latin typeface="Meta Bold Roman"/>
                <a:cs typeface="Meta Bold Roman"/>
              </a:rPr>
              <a:t>Integración en Repositorios Locales</a:t>
            </a:r>
          </a:p>
        </p:txBody>
      </p:sp>
      <p:grpSp>
        <p:nvGrpSpPr>
          <p:cNvPr id="219" name="Agrupar 218"/>
          <p:cNvGrpSpPr/>
          <p:nvPr/>
        </p:nvGrpSpPr>
        <p:grpSpPr>
          <a:xfrm>
            <a:off x="8939201" y="1971869"/>
            <a:ext cx="2001743" cy="1554049"/>
            <a:chOff x="7569661" y="855992"/>
            <a:chExt cx="2001743" cy="1554049"/>
          </a:xfrm>
        </p:grpSpPr>
        <p:cxnSp>
          <p:nvCxnSpPr>
            <p:cNvPr id="266" name="2427 Conector recto"/>
            <p:cNvCxnSpPr>
              <a:stCxn id="258" idx="0"/>
              <a:endCxn id="279" idx="0"/>
            </p:cNvCxnSpPr>
            <p:nvPr/>
          </p:nvCxnSpPr>
          <p:spPr>
            <a:xfrm>
              <a:off x="7731311" y="1208536"/>
              <a:ext cx="235310" cy="969884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2411 Conector recto"/>
            <p:cNvCxnSpPr>
              <a:stCxn id="276" idx="3"/>
              <a:endCxn id="279" idx="0"/>
            </p:cNvCxnSpPr>
            <p:nvPr/>
          </p:nvCxnSpPr>
          <p:spPr>
            <a:xfrm flipH="1">
              <a:off x="7966621" y="1943852"/>
              <a:ext cx="614443" cy="234568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2414 Conector recto"/>
            <p:cNvCxnSpPr>
              <a:stCxn id="255" idx="0"/>
              <a:endCxn id="276" idx="3"/>
            </p:cNvCxnSpPr>
            <p:nvPr/>
          </p:nvCxnSpPr>
          <p:spPr>
            <a:xfrm>
              <a:off x="8088819" y="1619872"/>
              <a:ext cx="492245" cy="32398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2417 Conector recto"/>
            <p:cNvCxnSpPr>
              <a:stCxn id="255" idx="0"/>
              <a:endCxn id="279" idx="3"/>
            </p:cNvCxnSpPr>
            <p:nvPr/>
          </p:nvCxnSpPr>
          <p:spPr>
            <a:xfrm flipH="1">
              <a:off x="7966621" y="1619872"/>
              <a:ext cx="122198" cy="651196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2354 Grupo"/>
            <p:cNvGrpSpPr/>
            <p:nvPr/>
          </p:nvGrpSpPr>
          <p:grpSpPr>
            <a:xfrm flipH="1">
              <a:off x="7844424" y="1946800"/>
              <a:ext cx="244395" cy="463241"/>
              <a:chOff x="6337126" y="4122564"/>
              <a:chExt cx="1296144" cy="1440160"/>
            </a:xfrm>
            <a:solidFill>
              <a:schemeClr val="bg1">
                <a:lumMod val="85000"/>
              </a:schemeClr>
            </a:solidFill>
          </p:grpSpPr>
          <p:sp>
            <p:nvSpPr>
              <p:cNvPr id="278" name="2399 Cilindro"/>
              <p:cNvSpPr/>
              <p:nvPr/>
            </p:nvSpPr>
            <p:spPr>
              <a:xfrm>
                <a:off x="6337126" y="4986660"/>
                <a:ext cx="1296144" cy="576064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79" name="2400 Cilindro"/>
              <p:cNvSpPr/>
              <p:nvPr/>
            </p:nvSpPr>
            <p:spPr>
              <a:xfrm>
                <a:off x="6337126" y="4554612"/>
                <a:ext cx="1296144" cy="576064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80" name="2401 Cilindro"/>
              <p:cNvSpPr/>
              <p:nvPr/>
            </p:nvSpPr>
            <p:spPr>
              <a:xfrm>
                <a:off x="6337126" y="4122564"/>
                <a:ext cx="1296144" cy="576064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274" name="2354 Grupo"/>
            <p:cNvGrpSpPr/>
            <p:nvPr/>
          </p:nvGrpSpPr>
          <p:grpSpPr>
            <a:xfrm flipH="1">
              <a:off x="8454651" y="1685555"/>
              <a:ext cx="252827" cy="368995"/>
              <a:chOff x="6337126" y="4122564"/>
              <a:chExt cx="1296144" cy="1440160"/>
            </a:xfrm>
            <a:solidFill>
              <a:schemeClr val="bg1">
                <a:lumMod val="85000"/>
              </a:schemeClr>
            </a:solidFill>
          </p:grpSpPr>
          <p:sp>
            <p:nvSpPr>
              <p:cNvPr id="275" name="2395 Cilindro"/>
              <p:cNvSpPr/>
              <p:nvPr/>
            </p:nvSpPr>
            <p:spPr>
              <a:xfrm>
                <a:off x="6337126" y="4986660"/>
                <a:ext cx="1296144" cy="576064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76" name="2396 Cilindro"/>
              <p:cNvSpPr/>
              <p:nvPr/>
            </p:nvSpPr>
            <p:spPr>
              <a:xfrm>
                <a:off x="6337126" y="4554612"/>
                <a:ext cx="1296144" cy="576064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77" name="2397 Cilindro"/>
              <p:cNvSpPr/>
              <p:nvPr/>
            </p:nvSpPr>
            <p:spPr>
              <a:xfrm>
                <a:off x="6337126" y="4122564"/>
                <a:ext cx="1296144" cy="576064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cxnSp>
          <p:nvCxnSpPr>
            <p:cNvPr id="288" name="2427 Conector recto"/>
            <p:cNvCxnSpPr>
              <a:stCxn id="261" idx="0"/>
              <a:endCxn id="301" idx="0"/>
            </p:cNvCxnSpPr>
            <p:nvPr/>
          </p:nvCxnSpPr>
          <p:spPr>
            <a:xfrm>
              <a:off x="8873137" y="1558030"/>
              <a:ext cx="213244" cy="536539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2411 Conector recto"/>
            <p:cNvCxnSpPr>
              <a:stCxn id="298" idx="3"/>
              <a:endCxn id="301" idx="0"/>
            </p:cNvCxnSpPr>
            <p:nvPr/>
          </p:nvCxnSpPr>
          <p:spPr>
            <a:xfrm flipH="1">
              <a:off x="9086381" y="1664728"/>
              <a:ext cx="421816" cy="429841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2417 Conector recto"/>
            <p:cNvCxnSpPr>
              <a:stCxn id="279" idx="2"/>
              <a:endCxn id="301" idx="3"/>
            </p:cNvCxnSpPr>
            <p:nvPr/>
          </p:nvCxnSpPr>
          <p:spPr>
            <a:xfrm flipV="1">
              <a:off x="8088819" y="2169615"/>
              <a:ext cx="997562" cy="8805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2427 Conector recto"/>
            <p:cNvCxnSpPr>
              <a:stCxn id="261" idx="0"/>
              <a:endCxn id="277" idx="2"/>
            </p:cNvCxnSpPr>
            <p:nvPr/>
          </p:nvCxnSpPr>
          <p:spPr>
            <a:xfrm flipH="1">
              <a:off x="8707478" y="1558030"/>
              <a:ext cx="165659" cy="201324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5" name="2354 Grupo"/>
            <p:cNvGrpSpPr/>
            <p:nvPr/>
          </p:nvGrpSpPr>
          <p:grpSpPr>
            <a:xfrm flipH="1">
              <a:off x="8990062" y="1906952"/>
              <a:ext cx="192639" cy="375232"/>
              <a:chOff x="6337126" y="4122564"/>
              <a:chExt cx="1296144" cy="1440160"/>
            </a:xfrm>
            <a:solidFill>
              <a:schemeClr val="bg1">
                <a:lumMod val="85000"/>
              </a:schemeClr>
            </a:solidFill>
          </p:grpSpPr>
          <p:sp>
            <p:nvSpPr>
              <p:cNvPr id="300" name="2399 Cilindro"/>
              <p:cNvSpPr/>
              <p:nvPr/>
            </p:nvSpPr>
            <p:spPr>
              <a:xfrm>
                <a:off x="6337126" y="4986660"/>
                <a:ext cx="1296144" cy="576064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01" name="2400 Cilindro"/>
              <p:cNvSpPr/>
              <p:nvPr/>
            </p:nvSpPr>
            <p:spPr>
              <a:xfrm>
                <a:off x="6337126" y="4554612"/>
                <a:ext cx="1296144" cy="576064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02" name="2401 Cilindro"/>
              <p:cNvSpPr/>
              <p:nvPr/>
            </p:nvSpPr>
            <p:spPr>
              <a:xfrm>
                <a:off x="6337126" y="4122564"/>
                <a:ext cx="1296144" cy="576064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296" name="2354 Grupo"/>
            <p:cNvGrpSpPr/>
            <p:nvPr/>
          </p:nvGrpSpPr>
          <p:grpSpPr>
            <a:xfrm flipH="1">
              <a:off x="9444991" y="1466640"/>
              <a:ext cx="126413" cy="282982"/>
              <a:chOff x="6337126" y="4122564"/>
              <a:chExt cx="1296144" cy="1440160"/>
            </a:xfrm>
            <a:solidFill>
              <a:schemeClr val="bg1">
                <a:lumMod val="85000"/>
              </a:schemeClr>
            </a:solidFill>
          </p:grpSpPr>
          <p:sp>
            <p:nvSpPr>
              <p:cNvPr id="297" name="2395 Cilindro"/>
              <p:cNvSpPr/>
              <p:nvPr/>
            </p:nvSpPr>
            <p:spPr>
              <a:xfrm>
                <a:off x="6337126" y="4986660"/>
                <a:ext cx="1296144" cy="576064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8" name="2396 Cilindro"/>
              <p:cNvSpPr/>
              <p:nvPr/>
            </p:nvSpPr>
            <p:spPr>
              <a:xfrm>
                <a:off x="6337126" y="4554612"/>
                <a:ext cx="1296144" cy="576064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9" name="2397 Cilindro"/>
              <p:cNvSpPr/>
              <p:nvPr/>
            </p:nvSpPr>
            <p:spPr>
              <a:xfrm>
                <a:off x="6337126" y="4122564"/>
                <a:ext cx="1296144" cy="576064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242" name="Agrupar 241"/>
            <p:cNvGrpSpPr/>
            <p:nvPr/>
          </p:nvGrpSpPr>
          <p:grpSpPr>
            <a:xfrm>
              <a:off x="7569661" y="855992"/>
              <a:ext cx="1415169" cy="822288"/>
              <a:chOff x="6364572" y="4220878"/>
              <a:chExt cx="1938536" cy="1304326"/>
            </a:xfrm>
          </p:grpSpPr>
          <p:cxnSp>
            <p:nvCxnSpPr>
              <p:cNvPr id="243" name="2427 Conector recto"/>
              <p:cNvCxnSpPr>
                <a:stCxn id="258" idx="2"/>
                <a:endCxn id="256" idx="0"/>
              </p:cNvCxnSpPr>
              <p:nvPr/>
            </p:nvCxnSpPr>
            <p:spPr>
              <a:xfrm>
                <a:off x="6807437" y="4780089"/>
                <a:ext cx="268292" cy="513494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4" name="2354 Grupo"/>
              <p:cNvGrpSpPr/>
              <p:nvPr/>
            </p:nvGrpSpPr>
            <p:grpSpPr>
              <a:xfrm flipH="1">
                <a:off x="7997109" y="5007445"/>
                <a:ext cx="305999" cy="408771"/>
                <a:chOff x="6337126" y="4122564"/>
                <a:chExt cx="1296144" cy="144016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61" name="2403 Cilindro"/>
                <p:cNvSpPr/>
                <p:nvPr/>
              </p:nvSpPr>
              <p:spPr>
                <a:xfrm>
                  <a:off x="6337126" y="4986660"/>
                  <a:ext cx="1296144" cy="576064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62" name="2404 Cilindro"/>
                <p:cNvSpPr/>
                <p:nvPr/>
              </p:nvSpPr>
              <p:spPr>
                <a:xfrm>
                  <a:off x="6337126" y="4554612"/>
                  <a:ext cx="1296144" cy="576064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63" name="2405 Cilindro"/>
                <p:cNvSpPr/>
                <p:nvPr/>
              </p:nvSpPr>
              <p:spPr>
                <a:xfrm>
                  <a:off x="6337126" y="4122564"/>
                  <a:ext cx="1296144" cy="576064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p:grpSp>
          <p:cxnSp>
            <p:nvCxnSpPr>
              <p:cNvPr id="245" name="2411 Conector recto"/>
              <p:cNvCxnSpPr>
                <a:stCxn id="253" idx="3"/>
                <a:endCxn id="256" idx="0"/>
              </p:cNvCxnSpPr>
              <p:nvPr/>
            </p:nvCxnSpPr>
            <p:spPr>
              <a:xfrm flipH="1">
                <a:off x="7075729" y="4660219"/>
                <a:ext cx="553072" cy="63336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2414 Conector recto"/>
              <p:cNvCxnSpPr>
                <a:stCxn id="263" idx="1"/>
                <a:endCxn id="253" idx="3"/>
              </p:cNvCxnSpPr>
              <p:nvPr/>
            </p:nvCxnSpPr>
            <p:spPr>
              <a:xfrm flipH="1" flipV="1">
                <a:off x="7628801" y="4660219"/>
                <a:ext cx="521307" cy="347226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2417 Conector recto"/>
              <p:cNvCxnSpPr>
                <a:stCxn id="262" idx="4"/>
                <a:endCxn id="256" idx="3"/>
              </p:cNvCxnSpPr>
              <p:nvPr/>
            </p:nvCxnSpPr>
            <p:spPr>
              <a:xfrm flipH="1">
                <a:off x="7075729" y="5211830"/>
                <a:ext cx="921380" cy="17440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2427 Conector recto"/>
              <p:cNvCxnSpPr>
                <a:stCxn id="259" idx="4"/>
                <a:endCxn id="262" idx="4"/>
              </p:cNvCxnSpPr>
              <p:nvPr/>
            </p:nvCxnSpPr>
            <p:spPr>
              <a:xfrm>
                <a:off x="6364572" y="4570385"/>
                <a:ext cx="1632537" cy="641445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9" name="2354 Grupo"/>
              <p:cNvGrpSpPr/>
              <p:nvPr/>
            </p:nvGrpSpPr>
            <p:grpSpPr>
              <a:xfrm flipH="1">
                <a:off x="6364572" y="4220878"/>
                <a:ext cx="442865" cy="699014"/>
                <a:chOff x="6337126" y="4122564"/>
                <a:chExt cx="1296144" cy="1440160"/>
              </a:xfrm>
            </p:grpSpPr>
            <p:sp>
              <p:nvSpPr>
                <p:cNvPr id="258" name="2353 Cilindro"/>
                <p:cNvSpPr/>
                <p:nvPr/>
              </p:nvSpPr>
              <p:spPr>
                <a:xfrm>
                  <a:off x="6337126" y="4986660"/>
                  <a:ext cx="1296144" cy="576064"/>
                </a:xfrm>
                <a:prstGeom prst="can">
                  <a:avLst>
                    <a:gd name="adj" fmla="val 50000"/>
                  </a:avLst>
                </a:prstGeom>
                <a:solidFill>
                  <a:srgbClr val="33669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59" name="2352 Cilindro"/>
                <p:cNvSpPr/>
                <p:nvPr/>
              </p:nvSpPr>
              <p:spPr>
                <a:xfrm>
                  <a:off x="6337126" y="4554612"/>
                  <a:ext cx="1296144" cy="576064"/>
                </a:xfrm>
                <a:prstGeom prst="can">
                  <a:avLst>
                    <a:gd name="adj" fmla="val 50000"/>
                  </a:avLst>
                </a:prstGeom>
                <a:solidFill>
                  <a:srgbClr val="33669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60" name="2351 Cilindro"/>
                <p:cNvSpPr/>
                <p:nvPr/>
              </p:nvSpPr>
              <p:spPr>
                <a:xfrm>
                  <a:off x="6337126" y="4122564"/>
                  <a:ext cx="1296144" cy="576064"/>
                </a:xfrm>
                <a:prstGeom prst="can">
                  <a:avLst>
                    <a:gd name="adj" fmla="val 50000"/>
                  </a:avLst>
                </a:prstGeom>
                <a:solidFill>
                  <a:srgbClr val="336699"/>
                </a:solidFill>
                <a:ln>
                  <a:solidFill>
                    <a:srgbClr val="3366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grpSp>
            <p:nvGrpSpPr>
              <p:cNvPr id="250" name="2354 Grupo"/>
              <p:cNvGrpSpPr/>
              <p:nvPr/>
            </p:nvGrpSpPr>
            <p:grpSpPr>
              <a:xfrm flipH="1">
                <a:off x="6953532" y="5061963"/>
                <a:ext cx="244395" cy="463241"/>
                <a:chOff x="6337126" y="4122564"/>
                <a:chExt cx="1296144" cy="144016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55" name="2399 Cilindro"/>
                <p:cNvSpPr/>
                <p:nvPr/>
              </p:nvSpPr>
              <p:spPr>
                <a:xfrm>
                  <a:off x="6337126" y="4986660"/>
                  <a:ext cx="1296144" cy="576064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56" name="2400 Cilindro"/>
                <p:cNvSpPr/>
                <p:nvPr/>
              </p:nvSpPr>
              <p:spPr>
                <a:xfrm>
                  <a:off x="6337126" y="4554612"/>
                  <a:ext cx="1296144" cy="576064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57" name="2401 Cilindro"/>
                <p:cNvSpPr/>
                <p:nvPr/>
              </p:nvSpPr>
              <p:spPr>
                <a:xfrm>
                  <a:off x="6337126" y="4122564"/>
                  <a:ext cx="1296144" cy="576064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p:grpSp>
          <p:grpSp>
            <p:nvGrpSpPr>
              <p:cNvPr id="251" name="2354 Grupo"/>
              <p:cNvGrpSpPr/>
              <p:nvPr/>
            </p:nvGrpSpPr>
            <p:grpSpPr>
              <a:xfrm flipH="1">
                <a:off x="7502388" y="4401922"/>
                <a:ext cx="252827" cy="368995"/>
                <a:chOff x="6337126" y="4122564"/>
                <a:chExt cx="1296144" cy="144016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52" name="2395 Cilindro"/>
                <p:cNvSpPr/>
                <p:nvPr/>
              </p:nvSpPr>
              <p:spPr>
                <a:xfrm>
                  <a:off x="6337126" y="4986660"/>
                  <a:ext cx="1296144" cy="576064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53" name="2396 Cilindro"/>
                <p:cNvSpPr/>
                <p:nvPr/>
              </p:nvSpPr>
              <p:spPr>
                <a:xfrm>
                  <a:off x="6337126" y="4554612"/>
                  <a:ext cx="1296144" cy="576064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54" name="2397 Cilindro"/>
                <p:cNvSpPr/>
                <p:nvPr/>
              </p:nvSpPr>
              <p:spPr>
                <a:xfrm>
                  <a:off x="6337126" y="4122564"/>
                  <a:ext cx="1296144" cy="576064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18" name="CuadroTexto 217"/>
          <p:cNvSpPr txBox="1"/>
          <p:nvPr/>
        </p:nvSpPr>
        <p:spPr>
          <a:xfrm>
            <a:off x="9769829" y="978220"/>
            <a:ext cx="25272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rgbClr val="255089"/>
                </a:solidFill>
                <a:latin typeface="Meta Bold Roman"/>
                <a:cs typeface="Meta Bold Roman"/>
              </a:rPr>
              <a:t>Data Paper</a:t>
            </a:r>
            <a:endParaRPr lang="es-ES" dirty="0">
              <a:solidFill>
                <a:srgbClr val="255089"/>
              </a:solidFill>
              <a:latin typeface="Meta Bold Roman"/>
              <a:cs typeface="Meta Bold Roman"/>
            </a:endParaRPr>
          </a:p>
        </p:txBody>
      </p:sp>
      <p:sp>
        <p:nvSpPr>
          <p:cNvPr id="95" name="CuadroTexto 94"/>
          <p:cNvSpPr txBox="1"/>
          <p:nvPr/>
        </p:nvSpPr>
        <p:spPr>
          <a:xfrm>
            <a:off x="6983170" y="2407471"/>
            <a:ext cx="21493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smtClean="0">
                <a:solidFill>
                  <a:srgbClr val="255089"/>
                </a:solidFill>
                <a:latin typeface="Meta Bold Roman"/>
                <a:cs typeface="Meta Bold Roman"/>
              </a:rPr>
              <a:t>Integración en Repositorios Internacionales</a:t>
            </a:r>
          </a:p>
        </p:txBody>
      </p:sp>
      <p:sp>
        <p:nvSpPr>
          <p:cNvPr id="97" name="CuadroTexto 96"/>
          <p:cNvSpPr txBox="1"/>
          <p:nvPr/>
        </p:nvSpPr>
        <p:spPr>
          <a:xfrm>
            <a:off x="2777000" y="6816570"/>
            <a:ext cx="2149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smtClean="0">
                <a:solidFill>
                  <a:srgbClr val="255089"/>
                </a:solidFill>
                <a:latin typeface="Meta Bold Roman"/>
                <a:cs typeface="Meta Bold Roman"/>
              </a:rPr>
              <a:t>Análisis y publicación científica</a:t>
            </a:r>
          </a:p>
        </p:txBody>
      </p:sp>
      <p:cxnSp>
        <p:nvCxnSpPr>
          <p:cNvPr id="98" name="Conector recto 97"/>
          <p:cNvCxnSpPr/>
          <p:nvPr/>
        </p:nvCxnSpPr>
        <p:spPr>
          <a:xfrm flipV="1">
            <a:off x="722781" y="1209040"/>
            <a:ext cx="0" cy="764896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98"/>
          <p:cNvCxnSpPr/>
          <p:nvPr/>
        </p:nvCxnSpPr>
        <p:spPr>
          <a:xfrm>
            <a:off x="711571" y="8858007"/>
            <a:ext cx="1127109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cto 107"/>
          <p:cNvCxnSpPr/>
          <p:nvPr/>
        </p:nvCxnSpPr>
        <p:spPr>
          <a:xfrm flipV="1">
            <a:off x="6586005" y="1252886"/>
            <a:ext cx="3544979" cy="1249229"/>
          </a:xfrm>
          <a:prstGeom prst="line">
            <a:avLst/>
          </a:prstGeom>
          <a:ln w="114300">
            <a:solidFill>
              <a:srgbClr val="2550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Elipse 110"/>
          <p:cNvSpPr>
            <a:spLocks noChangeAspect="1"/>
          </p:cNvSpPr>
          <p:nvPr/>
        </p:nvSpPr>
        <p:spPr>
          <a:xfrm>
            <a:off x="10111416" y="364299"/>
            <a:ext cx="1871254" cy="1861282"/>
          </a:xfrm>
          <a:prstGeom prst="ellipse">
            <a:avLst/>
          </a:prstGeom>
          <a:noFill/>
          <a:ln w="88900" cmpd="sng">
            <a:solidFill>
              <a:srgbClr val="25508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33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716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0" name="2417 Conector recto"/>
          <p:cNvCxnSpPr>
            <a:stCxn id="871" idx="0"/>
            <a:endCxn id="988" idx="0"/>
          </p:cNvCxnSpPr>
          <p:nvPr/>
        </p:nvCxnSpPr>
        <p:spPr>
          <a:xfrm>
            <a:off x="8771450" y="2841221"/>
            <a:ext cx="0" cy="1489681"/>
          </a:xfrm>
          <a:prstGeom prst="line">
            <a:avLst/>
          </a:prstGeom>
          <a:ln w="28575">
            <a:solidFill>
              <a:srgbClr val="7F7F7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4" name="2373 Rectángulo redondeado"/>
          <p:cNvSpPr/>
          <p:nvPr/>
        </p:nvSpPr>
        <p:spPr>
          <a:xfrm>
            <a:off x="1666731" y="2667752"/>
            <a:ext cx="3474526" cy="31033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9345" tIns="39672" rIns="79345" bIns="39672" rtlCol="0" anchor="ctr"/>
          <a:lstStyle/>
          <a:p>
            <a:pPr algn="ctr"/>
            <a:endParaRPr lang="es-ES">
              <a:latin typeface="Meta Bold Roman"/>
              <a:cs typeface="Meta Bold Roman"/>
            </a:endParaRPr>
          </a:p>
        </p:txBody>
      </p:sp>
      <p:grpSp>
        <p:nvGrpSpPr>
          <p:cNvPr id="2351" name="2350 Grupo"/>
          <p:cNvGrpSpPr/>
          <p:nvPr/>
        </p:nvGrpSpPr>
        <p:grpSpPr>
          <a:xfrm>
            <a:off x="2047249" y="3211318"/>
            <a:ext cx="2579528" cy="2748378"/>
            <a:chOff x="4229297" y="849824"/>
            <a:chExt cx="3916483" cy="4419102"/>
          </a:xfrm>
        </p:grpSpPr>
        <p:sp>
          <p:nvSpPr>
            <p:cNvPr id="1568" name="353 Rectángulo"/>
            <p:cNvSpPr/>
            <p:nvPr/>
          </p:nvSpPr>
          <p:spPr>
            <a:xfrm>
              <a:off x="4617720" y="1722120"/>
              <a:ext cx="3528060" cy="2962640"/>
            </a:xfrm>
            <a:prstGeom prst="rect">
              <a:avLst/>
            </a:prstGeom>
            <a:noFill/>
            <a:ln w="25400" cap="flat" cmpd="sng" algn="ctr">
              <a:solidFill>
                <a:srgbClr val="7F7F7F"/>
              </a:solidFill>
              <a:prstDash val="solid"/>
            </a:ln>
            <a:effectLst/>
            <a:scene3d>
              <a:camera prst="orthographicFront">
                <a:rot lat="1769922" lon="20909495" rev="20656487"/>
              </a:camera>
              <a:lightRig rig="threePt" dir="t"/>
            </a:scene3d>
          </p:spPr>
          <p:txBody>
            <a:bodyPr lIns="91427" tIns="45714" rIns="91427" bIns="45714" rtlCol="0" anchor="ctr"/>
            <a:lstStyle/>
            <a:p>
              <a:pPr algn="ctr" defTabSz="793443">
                <a:defRPr/>
              </a:pPr>
              <a:endParaRPr lang="es-ES" sz="1500" kern="0">
                <a:solidFill>
                  <a:srgbClr val="FFFFFF"/>
                </a:solidFill>
                <a:latin typeface="Meta Bold Roman"/>
                <a:cs typeface="Meta Bold Roman"/>
              </a:endParaRPr>
            </a:p>
          </p:txBody>
        </p:sp>
        <p:grpSp>
          <p:nvGrpSpPr>
            <p:cNvPr id="1570" name="Group 958"/>
            <p:cNvGrpSpPr>
              <a:grpSpLocks noChangeAspect="1"/>
            </p:cNvGrpSpPr>
            <p:nvPr/>
          </p:nvGrpSpPr>
          <p:grpSpPr bwMode="auto">
            <a:xfrm>
              <a:off x="5624678" y="3409718"/>
              <a:ext cx="130935" cy="170807"/>
              <a:chOff x="2154" y="1117"/>
              <a:chExt cx="318" cy="498"/>
            </a:xfrm>
          </p:grpSpPr>
          <p:sp>
            <p:nvSpPr>
              <p:cNvPr id="1571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572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573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574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000000">
                  <a:lumMod val="50000"/>
                  <a:lumOff val="50000"/>
                </a:srgbClr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grpSp>
            <p:nvGrpSpPr>
              <p:cNvPr id="1575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1576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577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578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579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580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581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582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583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584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585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586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587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588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589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590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591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592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593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594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595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596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597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</p:grpSp>
        </p:grpSp>
        <p:grpSp>
          <p:nvGrpSpPr>
            <p:cNvPr id="1598" name="Group 958"/>
            <p:cNvGrpSpPr>
              <a:grpSpLocks noChangeAspect="1"/>
            </p:cNvGrpSpPr>
            <p:nvPr/>
          </p:nvGrpSpPr>
          <p:grpSpPr bwMode="auto">
            <a:xfrm>
              <a:off x="6813109" y="3701444"/>
              <a:ext cx="233091" cy="304072"/>
              <a:chOff x="2154" y="1117"/>
              <a:chExt cx="318" cy="498"/>
            </a:xfrm>
          </p:grpSpPr>
          <p:sp>
            <p:nvSpPr>
              <p:cNvPr id="1599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600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601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602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grpSp>
            <p:nvGrpSpPr>
              <p:cNvPr id="1603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1604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05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06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07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08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09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10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11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12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13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14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15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16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17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18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19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20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21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22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23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24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25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</p:grpSp>
        </p:grpSp>
        <p:grpSp>
          <p:nvGrpSpPr>
            <p:cNvPr id="1626" name="Group 958"/>
            <p:cNvGrpSpPr>
              <a:grpSpLocks noChangeAspect="1"/>
            </p:cNvGrpSpPr>
            <p:nvPr/>
          </p:nvGrpSpPr>
          <p:grpSpPr bwMode="auto">
            <a:xfrm>
              <a:off x="5744901" y="2371538"/>
              <a:ext cx="479035" cy="624911"/>
              <a:chOff x="2154" y="1117"/>
              <a:chExt cx="318" cy="498"/>
            </a:xfrm>
          </p:grpSpPr>
          <p:sp>
            <p:nvSpPr>
              <p:cNvPr id="1627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628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629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630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grpSp>
            <p:nvGrpSpPr>
              <p:cNvPr id="1631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1632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33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34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35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36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37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38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39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40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41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42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43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44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45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46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47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48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49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50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51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52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53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</p:grpSp>
        </p:grpSp>
        <p:grpSp>
          <p:nvGrpSpPr>
            <p:cNvPr id="1654" name="Group 958"/>
            <p:cNvGrpSpPr>
              <a:grpSpLocks noChangeAspect="1"/>
            </p:cNvGrpSpPr>
            <p:nvPr/>
          </p:nvGrpSpPr>
          <p:grpSpPr bwMode="auto">
            <a:xfrm>
              <a:off x="6147262" y="3798686"/>
              <a:ext cx="410615" cy="535656"/>
              <a:chOff x="2154" y="1117"/>
              <a:chExt cx="318" cy="498"/>
            </a:xfrm>
          </p:grpSpPr>
          <p:sp>
            <p:nvSpPr>
              <p:cNvPr id="1655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656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657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658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grpSp>
            <p:nvGrpSpPr>
              <p:cNvPr id="1659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1660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61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62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63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64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65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66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67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68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69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70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71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72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73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74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75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76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77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78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79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80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81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</p:grpSp>
        </p:grpSp>
        <p:grpSp>
          <p:nvGrpSpPr>
            <p:cNvPr id="1682" name="Group 958"/>
            <p:cNvGrpSpPr>
              <a:grpSpLocks noChangeAspect="1"/>
            </p:cNvGrpSpPr>
            <p:nvPr/>
          </p:nvGrpSpPr>
          <p:grpSpPr bwMode="auto">
            <a:xfrm>
              <a:off x="7187406" y="1670272"/>
              <a:ext cx="957891" cy="1249588"/>
              <a:chOff x="2154" y="1117"/>
              <a:chExt cx="318" cy="498"/>
            </a:xfrm>
          </p:grpSpPr>
          <p:sp>
            <p:nvSpPr>
              <p:cNvPr id="1683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684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685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686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grpSp>
            <p:nvGrpSpPr>
              <p:cNvPr id="1687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1688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89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90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91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92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93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94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95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96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97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98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99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00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01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02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03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04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05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06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07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08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09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</p:grpSp>
        </p:grpSp>
        <p:grpSp>
          <p:nvGrpSpPr>
            <p:cNvPr id="1710" name="Group 958"/>
            <p:cNvGrpSpPr>
              <a:grpSpLocks noChangeAspect="1"/>
            </p:cNvGrpSpPr>
            <p:nvPr/>
          </p:nvGrpSpPr>
          <p:grpSpPr bwMode="auto">
            <a:xfrm>
              <a:off x="5203161" y="1917704"/>
              <a:ext cx="506581" cy="660845"/>
              <a:chOff x="2154" y="1117"/>
              <a:chExt cx="318" cy="498"/>
            </a:xfrm>
          </p:grpSpPr>
          <p:sp>
            <p:nvSpPr>
              <p:cNvPr id="1711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712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713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714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grpSp>
            <p:nvGrpSpPr>
              <p:cNvPr id="1715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1716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17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18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19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20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21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22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23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24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25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26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27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28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29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30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31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32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33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34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35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36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37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</p:grpSp>
        </p:grpSp>
        <p:grpSp>
          <p:nvGrpSpPr>
            <p:cNvPr id="1738" name="Group 958"/>
            <p:cNvGrpSpPr>
              <a:grpSpLocks noChangeAspect="1"/>
            </p:cNvGrpSpPr>
            <p:nvPr/>
          </p:nvGrpSpPr>
          <p:grpSpPr bwMode="auto">
            <a:xfrm>
              <a:off x="6324523" y="3220280"/>
              <a:ext cx="393037" cy="512725"/>
              <a:chOff x="2154" y="1117"/>
              <a:chExt cx="318" cy="498"/>
            </a:xfrm>
          </p:grpSpPr>
          <p:sp>
            <p:nvSpPr>
              <p:cNvPr id="1739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740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741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742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grpSp>
            <p:nvGrpSpPr>
              <p:cNvPr id="1743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1744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45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46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47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48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49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50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51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52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53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54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55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56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57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58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59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60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61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62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63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64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65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</p:grpSp>
        </p:grpSp>
        <p:grpSp>
          <p:nvGrpSpPr>
            <p:cNvPr id="1766" name="1765 Grupo"/>
            <p:cNvGrpSpPr/>
            <p:nvPr/>
          </p:nvGrpSpPr>
          <p:grpSpPr>
            <a:xfrm>
              <a:off x="6097744" y="849824"/>
              <a:ext cx="1049965" cy="1620937"/>
              <a:chOff x="1824039" y="1981200"/>
              <a:chExt cx="1727079" cy="2311888"/>
            </a:xfrm>
          </p:grpSpPr>
          <p:grpSp>
            <p:nvGrpSpPr>
              <p:cNvPr id="1767" name="Group 958"/>
              <p:cNvGrpSpPr>
                <a:grpSpLocks noChangeAspect="1"/>
              </p:cNvGrpSpPr>
              <p:nvPr/>
            </p:nvGrpSpPr>
            <p:grpSpPr bwMode="auto">
              <a:xfrm>
                <a:off x="1978819" y="2257050"/>
                <a:ext cx="1571733" cy="2036038"/>
                <a:chOff x="2154" y="1101"/>
                <a:chExt cx="318" cy="514"/>
              </a:xfrm>
            </p:grpSpPr>
            <p:sp>
              <p:nvSpPr>
                <p:cNvPr id="1774" name="Freeform 959"/>
                <p:cNvSpPr>
                  <a:spLocks noChangeAspect="1"/>
                </p:cNvSpPr>
                <p:nvPr/>
              </p:nvSpPr>
              <p:spPr bwMode="auto">
                <a:xfrm>
                  <a:off x="2245" y="1344"/>
                  <a:ext cx="110" cy="115"/>
                </a:xfrm>
                <a:custGeom>
                  <a:avLst/>
                  <a:gdLst>
                    <a:gd name="T0" fmla="*/ 0 w 249"/>
                    <a:gd name="T1" fmla="*/ 17 h 174"/>
                    <a:gd name="T2" fmla="*/ 0 w 249"/>
                    <a:gd name="T3" fmla="*/ 26 h 174"/>
                    <a:gd name="T4" fmla="*/ 0 w 249"/>
                    <a:gd name="T5" fmla="*/ 30 h 174"/>
                    <a:gd name="T6" fmla="*/ 2 w 249"/>
                    <a:gd name="T7" fmla="*/ 36 h 174"/>
                    <a:gd name="T8" fmla="*/ 6 w 249"/>
                    <a:gd name="T9" fmla="*/ 40 h 174"/>
                    <a:gd name="T10" fmla="*/ 9 w 249"/>
                    <a:gd name="T11" fmla="*/ 44 h 174"/>
                    <a:gd name="T12" fmla="*/ 8 w 249"/>
                    <a:gd name="T13" fmla="*/ 47 h 174"/>
                    <a:gd name="T14" fmla="*/ 6 w 249"/>
                    <a:gd name="T15" fmla="*/ 51 h 174"/>
                    <a:gd name="T16" fmla="*/ 6 w 249"/>
                    <a:gd name="T17" fmla="*/ 55 h 174"/>
                    <a:gd name="T18" fmla="*/ 6 w 249"/>
                    <a:gd name="T19" fmla="*/ 58 h 174"/>
                    <a:gd name="T20" fmla="*/ 8 w 249"/>
                    <a:gd name="T21" fmla="*/ 63 h 174"/>
                    <a:gd name="T22" fmla="*/ 11 w 249"/>
                    <a:gd name="T23" fmla="*/ 68 h 174"/>
                    <a:gd name="T24" fmla="*/ 14 w 249"/>
                    <a:gd name="T25" fmla="*/ 69 h 174"/>
                    <a:gd name="T26" fmla="*/ 16 w 249"/>
                    <a:gd name="T27" fmla="*/ 68 h 174"/>
                    <a:gd name="T28" fmla="*/ 19 w 249"/>
                    <a:gd name="T29" fmla="*/ 65 h 174"/>
                    <a:gd name="T30" fmla="*/ 20 w 249"/>
                    <a:gd name="T31" fmla="*/ 63 h 174"/>
                    <a:gd name="T32" fmla="*/ 23 w 249"/>
                    <a:gd name="T33" fmla="*/ 67 h 174"/>
                    <a:gd name="T34" fmla="*/ 27 w 249"/>
                    <a:gd name="T35" fmla="*/ 74 h 174"/>
                    <a:gd name="T36" fmla="*/ 30 w 249"/>
                    <a:gd name="T37" fmla="*/ 76 h 174"/>
                    <a:gd name="T38" fmla="*/ 31 w 249"/>
                    <a:gd name="T39" fmla="*/ 75 h 174"/>
                    <a:gd name="T40" fmla="*/ 33 w 249"/>
                    <a:gd name="T41" fmla="*/ 73 h 174"/>
                    <a:gd name="T42" fmla="*/ 34 w 249"/>
                    <a:gd name="T43" fmla="*/ 70 h 174"/>
                    <a:gd name="T44" fmla="*/ 35 w 249"/>
                    <a:gd name="T45" fmla="*/ 65 h 174"/>
                    <a:gd name="T46" fmla="*/ 36 w 249"/>
                    <a:gd name="T47" fmla="*/ 63 h 174"/>
                    <a:gd name="T48" fmla="*/ 38 w 249"/>
                    <a:gd name="T49" fmla="*/ 61 h 174"/>
                    <a:gd name="T50" fmla="*/ 43 w 249"/>
                    <a:gd name="T51" fmla="*/ 58 h 174"/>
                    <a:gd name="T52" fmla="*/ 45 w 249"/>
                    <a:gd name="T53" fmla="*/ 58 h 174"/>
                    <a:gd name="T54" fmla="*/ 47 w 249"/>
                    <a:gd name="T55" fmla="*/ 54 h 174"/>
                    <a:gd name="T56" fmla="*/ 49 w 249"/>
                    <a:gd name="T57" fmla="*/ 49 h 174"/>
                    <a:gd name="T58" fmla="*/ 49 w 249"/>
                    <a:gd name="T59" fmla="*/ 44 h 174"/>
                    <a:gd name="T60" fmla="*/ 47 w 249"/>
                    <a:gd name="T61" fmla="*/ 37 h 174"/>
                    <a:gd name="T62" fmla="*/ 47 w 249"/>
                    <a:gd name="T63" fmla="*/ 34 h 174"/>
                    <a:gd name="T64" fmla="*/ 44 w 249"/>
                    <a:gd name="T65" fmla="*/ 26 h 174"/>
                    <a:gd name="T66" fmla="*/ 40 w 249"/>
                    <a:gd name="T67" fmla="*/ 17 h 174"/>
                    <a:gd name="T68" fmla="*/ 39 w 249"/>
                    <a:gd name="T69" fmla="*/ 15 h 174"/>
                    <a:gd name="T70" fmla="*/ 39 w 249"/>
                    <a:gd name="T71" fmla="*/ 12 h 174"/>
                    <a:gd name="T72" fmla="*/ 35 w 249"/>
                    <a:gd name="T73" fmla="*/ 8 h 174"/>
                    <a:gd name="T74" fmla="*/ 29 w 249"/>
                    <a:gd name="T75" fmla="*/ 2 h 174"/>
                    <a:gd name="T76" fmla="*/ 25 w 249"/>
                    <a:gd name="T77" fmla="*/ 0 h 174"/>
                    <a:gd name="T78" fmla="*/ 0 w 249"/>
                    <a:gd name="T79" fmla="*/ 17 h 174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249" h="174">
                      <a:moveTo>
                        <a:pt x="0" y="40"/>
                      </a:moveTo>
                      <a:lnTo>
                        <a:pt x="0" y="40"/>
                      </a:lnTo>
                      <a:lnTo>
                        <a:pt x="0" y="50"/>
                      </a:lnTo>
                      <a:lnTo>
                        <a:pt x="0" y="59"/>
                      </a:lnTo>
                      <a:lnTo>
                        <a:pt x="1" y="69"/>
                      </a:lnTo>
                      <a:lnTo>
                        <a:pt x="5" y="75"/>
                      </a:lnTo>
                      <a:lnTo>
                        <a:pt x="11" y="81"/>
                      </a:lnTo>
                      <a:lnTo>
                        <a:pt x="17" y="85"/>
                      </a:lnTo>
                      <a:lnTo>
                        <a:pt x="31" y="93"/>
                      </a:lnTo>
                      <a:lnTo>
                        <a:pt x="46" y="100"/>
                      </a:lnTo>
                      <a:lnTo>
                        <a:pt x="43" y="104"/>
                      </a:lnTo>
                      <a:lnTo>
                        <a:pt x="40" y="108"/>
                      </a:lnTo>
                      <a:lnTo>
                        <a:pt x="35" y="115"/>
                      </a:lnTo>
                      <a:lnTo>
                        <a:pt x="32" y="117"/>
                      </a:lnTo>
                      <a:lnTo>
                        <a:pt x="29" y="121"/>
                      </a:lnTo>
                      <a:lnTo>
                        <a:pt x="29" y="125"/>
                      </a:lnTo>
                      <a:lnTo>
                        <a:pt x="29" y="131"/>
                      </a:lnTo>
                      <a:lnTo>
                        <a:pt x="32" y="137"/>
                      </a:lnTo>
                      <a:lnTo>
                        <a:pt x="38" y="144"/>
                      </a:lnTo>
                      <a:lnTo>
                        <a:pt x="44" y="151"/>
                      </a:lnTo>
                      <a:lnTo>
                        <a:pt x="54" y="156"/>
                      </a:lnTo>
                      <a:lnTo>
                        <a:pt x="63" y="159"/>
                      </a:lnTo>
                      <a:lnTo>
                        <a:pt x="70" y="159"/>
                      </a:lnTo>
                      <a:lnTo>
                        <a:pt x="75" y="158"/>
                      </a:lnTo>
                      <a:lnTo>
                        <a:pt x="82" y="156"/>
                      </a:lnTo>
                      <a:lnTo>
                        <a:pt x="88" y="154"/>
                      </a:lnTo>
                      <a:lnTo>
                        <a:pt x="94" y="148"/>
                      </a:lnTo>
                      <a:lnTo>
                        <a:pt x="101" y="143"/>
                      </a:lnTo>
                      <a:lnTo>
                        <a:pt x="108" y="148"/>
                      </a:lnTo>
                      <a:lnTo>
                        <a:pt x="115" y="154"/>
                      </a:lnTo>
                      <a:lnTo>
                        <a:pt x="128" y="165"/>
                      </a:lnTo>
                      <a:lnTo>
                        <a:pt x="136" y="169"/>
                      </a:lnTo>
                      <a:lnTo>
                        <a:pt x="143" y="173"/>
                      </a:lnTo>
                      <a:lnTo>
                        <a:pt x="151" y="174"/>
                      </a:lnTo>
                      <a:lnTo>
                        <a:pt x="159" y="173"/>
                      </a:lnTo>
                      <a:lnTo>
                        <a:pt x="166" y="170"/>
                      </a:lnTo>
                      <a:lnTo>
                        <a:pt x="170" y="167"/>
                      </a:lnTo>
                      <a:lnTo>
                        <a:pt x="173" y="165"/>
                      </a:lnTo>
                      <a:lnTo>
                        <a:pt x="175" y="160"/>
                      </a:lnTo>
                      <a:lnTo>
                        <a:pt x="180" y="152"/>
                      </a:lnTo>
                      <a:lnTo>
                        <a:pt x="182" y="148"/>
                      </a:lnTo>
                      <a:lnTo>
                        <a:pt x="185" y="144"/>
                      </a:lnTo>
                      <a:lnTo>
                        <a:pt x="189" y="142"/>
                      </a:lnTo>
                      <a:lnTo>
                        <a:pt x="194" y="139"/>
                      </a:lnTo>
                      <a:lnTo>
                        <a:pt x="207" y="136"/>
                      </a:lnTo>
                      <a:lnTo>
                        <a:pt x="219" y="133"/>
                      </a:lnTo>
                      <a:lnTo>
                        <a:pt x="230" y="131"/>
                      </a:lnTo>
                      <a:lnTo>
                        <a:pt x="236" y="127"/>
                      </a:lnTo>
                      <a:lnTo>
                        <a:pt x="242" y="123"/>
                      </a:lnTo>
                      <a:lnTo>
                        <a:pt x="246" y="117"/>
                      </a:lnTo>
                      <a:lnTo>
                        <a:pt x="249" y="112"/>
                      </a:lnTo>
                      <a:lnTo>
                        <a:pt x="249" y="106"/>
                      </a:lnTo>
                      <a:lnTo>
                        <a:pt x="249" y="100"/>
                      </a:lnTo>
                      <a:lnTo>
                        <a:pt x="247" y="93"/>
                      </a:lnTo>
                      <a:lnTo>
                        <a:pt x="243" y="85"/>
                      </a:lnTo>
                      <a:lnTo>
                        <a:pt x="239" y="78"/>
                      </a:lnTo>
                      <a:lnTo>
                        <a:pt x="235" y="73"/>
                      </a:lnTo>
                      <a:lnTo>
                        <a:pt x="226" y="60"/>
                      </a:lnTo>
                      <a:lnTo>
                        <a:pt x="215" y="50"/>
                      </a:lnTo>
                      <a:lnTo>
                        <a:pt x="205" y="39"/>
                      </a:lnTo>
                      <a:lnTo>
                        <a:pt x="201" y="33"/>
                      </a:lnTo>
                      <a:lnTo>
                        <a:pt x="200" y="31"/>
                      </a:lnTo>
                      <a:lnTo>
                        <a:pt x="200" y="27"/>
                      </a:lnTo>
                      <a:lnTo>
                        <a:pt x="178" y="18"/>
                      </a:lnTo>
                      <a:lnTo>
                        <a:pt x="150" y="5"/>
                      </a:lnTo>
                      <a:lnTo>
                        <a:pt x="135" y="1"/>
                      </a:lnTo>
                      <a:lnTo>
                        <a:pt x="128" y="0"/>
                      </a:lnTo>
                      <a:lnTo>
                        <a:pt x="121" y="0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3175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75" name="Freeform 960"/>
                <p:cNvSpPr>
                  <a:spLocks noChangeAspect="1"/>
                </p:cNvSpPr>
                <p:nvPr/>
              </p:nvSpPr>
              <p:spPr bwMode="auto">
                <a:xfrm>
                  <a:off x="2290" y="1253"/>
                  <a:ext cx="127" cy="227"/>
                </a:xfrm>
                <a:custGeom>
                  <a:avLst/>
                  <a:gdLst>
                    <a:gd name="T0" fmla="*/ 17 w 232"/>
                    <a:gd name="T1" fmla="*/ 45 h 273"/>
                    <a:gd name="T2" fmla="*/ 5 w 232"/>
                    <a:gd name="T3" fmla="*/ 67 h 273"/>
                    <a:gd name="T4" fmla="*/ 2 w 232"/>
                    <a:gd name="T5" fmla="*/ 75 h 273"/>
                    <a:gd name="T6" fmla="*/ 0 w 232"/>
                    <a:gd name="T7" fmla="*/ 85 h 273"/>
                    <a:gd name="T8" fmla="*/ 0 w 232"/>
                    <a:gd name="T9" fmla="*/ 96 h 273"/>
                    <a:gd name="T10" fmla="*/ 1 w 232"/>
                    <a:gd name="T11" fmla="*/ 103 h 273"/>
                    <a:gd name="T12" fmla="*/ 3 w 232"/>
                    <a:gd name="T13" fmla="*/ 113 h 273"/>
                    <a:gd name="T14" fmla="*/ 8 w 232"/>
                    <a:gd name="T15" fmla="*/ 122 h 273"/>
                    <a:gd name="T16" fmla="*/ 12 w 232"/>
                    <a:gd name="T17" fmla="*/ 129 h 273"/>
                    <a:gd name="T18" fmla="*/ 11 w 232"/>
                    <a:gd name="T19" fmla="*/ 132 h 273"/>
                    <a:gd name="T20" fmla="*/ 9 w 232"/>
                    <a:gd name="T21" fmla="*/ 138 h 273"/>
                    <a:gd name="T22" fmla="*/ 6 w 232"/>
                    <a:gd name="T23" fmla="*/ 146 h 273"/>
                    <a:gd name="T24" fmla="*/ 6 w 232"/>
                    <a:gd name="T25" fmla="*/ 148 h 273"/>
                    <a:gd name="T26" fmla="*/ 5 w 232"/>
                    <a:gd name="T27" fmla="*/ 162 h 273"/>
                    <a:gd name="T28" fmla="*/ 6 w 232"/>
                    <a:gd name="T29" fmla="*/ 175 h 273"/>
                    <a:gd name="T30" fmla="*/ 7 w 232"/>
                    <a:gd name="T31" fmla="*/ 180 h 273"/>
                    <a:gd name="T32" fmla="*/ 10 w 232"/>
                    <a:gd name="T33" fmla="*/ 186 h 273"/>
                    <a:gd name="T34" fmla="*/ 12 w 232"/>
                    <a:gd name="T35" fmla="*/ 188 h 273"/>
                    <a:gd name="T36" fmla="*/ 18 w 232"/>
                    <a:gd name="T37" fmla="*/ 188 h 273"/>
                    <a:gd name="T38" fmla="*/ 21 w 232"/>
                    <a:gd name="T39" fmla="*/ 185 h 273"/>
                    <a:gd name="T40" fmla="*/ 24 w 232"/>
                    <a:gd name="T41" fmla="*/ 179 h 273"/>
                    <a:gd name="T42" fmla="*/ 26 w 232"/>
                    <a:gd name="T43" fmla="*/ 167 h 273"/>
                    <a:gd name="T44" fmla="*/ 27 w 232"/>
                    <a:gd name="T45" fmla="*/ 171 h 273"/>
                    <a:gd name="T46" fmla="*/ 33 w 232"/>
                    <a:gd name="T47" fmla="*/ 176 h 273"/>
                    <a:gd name="T48" fmla="*/ 38 w 232"/>
                    <a:gd name="T49" fmla="*/ 176 h 273"/>
                    <a:gd name="T50" fmla="*/ 43 w 232"/>
                    <a:gd name="T51" fmla="*/ 171 h 273"/>
                    <a:gd name="T52" fmla="*/ 44 w 232"/>
                    <a:gd name="T53" fmla="*/ 166 h 273"/>
                    <a:gd name="T54" fmla="*/ 45 w 232"/>
                    <a:gd name="T55" fmla="*/ 164 h 273"/>
                    <a:gd name="T56" fmla="*/ 44 w 232"/>
                    <a:gd name="T57" fmla="*/ 160 h 273"/>
                    <a:gd name="T58" fmla="*/ 45 w 232"/>
                    <a:gd name="T59" fmla="*/ 158 h 273"/>
                    <a:gd name="T60" fmla="*/ 47 w 232"/>
                    <a:gd name="T61" fmla="*/ 154 h 273"/>
                    <a:gd name="T62" fmla="*/ 51 w 232"/>
                    <a:gd name="T63" fmla="*/ 153 h 273"/>
                    <a:gd name="T64" fmla="*/ 56 w 232"/>
                    <a:gd name="T65" fmla="*/ 153 h 273"/>
                    <a:gd name="T66" fmla="*/ 59 w 232"/>
                    <a:gd name="T67" fmla="*/ 150 h 273"/>
                    <a:gd name="T68" fmla="*/ 61 w 232"/>
                    <a:gd name="T69" fmla="*/ 146 h 273"/>
                    <a:gd name="T70" fmla="*/ 61 w 232"/>
                    <a:gd name="T71" fmla="*/ 143 h 273"/>
                    <a:gd name="T72" fmla="*/ 61 w 232"/>
                    <a:gd name="T73" fmla="*/ 134 h 273"/>
                    <a:gd name="T74" fmla="*/ 59 w 232"/>
                    <a:gd name="T75" fmla="*/ 125 h 273"/>
                    <a:gd name="T76" fmla="*/ 55 w 232"/>
                    <a:gd name="T77" fmla="*/ 111 h 273"/>
                    <a:gd name="T78" fmla="*/ 54 w 232"/>
                    <a:gd name="T79" fmla="*/ 108 h 273"/>
                    <a:gd name="T80" fmla="*/ 56 w 232"/>
                    <a:gd name="T81" fmla="*/ 101 h 273"/>
                    <a:gd name="T82" fmla="*/ 59 w 232"/>
                    <a:gd name="T83" fmla="*/ 95 h 273"/>
                    <a:gd name="T84" fmla="*/ 65 w 232"/>
                    <a:gd name="T85" fmla="*/ 87 h 273"/>
                    <a:gd name="T86" fmla="*/ 66 w 232"/>
                    <a:gd name="T87" fmla="*/ 84 h 273"/>
                    <a:gd name="T88" fmla="*/ 69 w 232"/>
                    <a:gd name="T89" fmla="*/ 74 h 273"/>
                    <a:gd name="T90" fmla="*/ 70 w 232"/>
                    <a:gd name="T91" fmla="*/ 67 h 273"/>
                    <a:gd name="T92" fmla="*/ 68 w 232"/>
                    <a:gd name="T93" fmla="*/ 57 h 273"/>
                    <a:gd name="T94" fmla="*/ 65 w 232"/>
                    <a:gd name="T95" fmla="*/ 44 h 273"/>
                    <a:gd name="T96" fmla="*/ 59 w 232"/>
                    <a:gd name="T97" fmla="*/ 33 h 273"/>
                    <a:gd name="T98" fmla="*/ 45 w 232"/>
                    <a:gd name="T99" fmla="*/ 12 h 273"/>
                    <a:gd name="T100" fmla="*/ 17 w 232"/>
                    <a:gd name="T101" fmla="*/ 45 h 273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232" h="273">
                      <a:moveTo>
                        <a:pt x="56" y="65"/>
                      </a:moveTo>
                      <a:lnTo>
                        <a:pt x="56" y="65"/>
                      </a:lnTo>
                      <a:lnTo>
                        <a:pt x="29" y="85"/>
                      </a:lnTo>
                      <a:lnTo>
                        <a:pt x="17" y="96"/>
                      </a:lnTo>
                      <a:lnTo>
                        <a:pt x="5" y="108"/>
                      </a:lnTo>
                      <a:lnTo>
                        <a:pt x="1" y="115"/>
                      </a:lnTo>
                      <a:lnTo>
                        <a:pt x="0" y="123"/>
                      </a:lnTo>
                      <a:lnTo>
                        <a:pt x="0" y="131"/>
                      </a:lnTo>
                      <a:lnTo>
                        <a:pt x="0" y="140"/>
                      </a:lnTo>
                      <a:lnTo>
                        <a:pt x="2" y="149"/>
                      </a:lnTo>
                      <a:lnTo>
                        <a:pt x="5" y="157"/>
                      </a:lnTo>
                      <a:lnTo>
                        <a:pt x="10" y="163"/>
                      </a:lnTo>
                      <a:lnTo>
                        <a:pt x="16" y="168"/>
                      </a:lnTo>
                      <a:lnTo>
                        <a:pt x="28" y="177"/>
                      </a:lnTo>
                      <a:lnTo>
                        <a:pt x="35" y="182"/>
                      </a:lnTo>
                      <a:lnTo>
                        <a:pt x="41" y="187"/>
                      </a:lnTo>
                      <a:lnTo>
                        <a:pt x="39" y="191"/>
                      </a:lnTo>
                      <a:lnTo>
                        <a:pt x="36" y="195"/>
                      </a:lnTo>
                      <a:lnTo>
                        <a:pt x="29" y="200"/>
                      </a:lnTo>
                      <a:lnTo>
                        <a:pt x="24" y="206"/>
                      </a:lnTo>
                      <a:lnTo>
                        <a:pt x="21" y="210"/>
                      </a:lnTo>
                      <a:lnTo>
                        <a:pt x="20" y="214"/>
                      </a:lnTo>
                      <a:lnTo>
                        <a:pt x="20" y="223"/>
                      </a:lnTo>
                      <a:lnTo>
                        <a:pt x="19" y="234"/>
                      </a:lnTo>
                      <a:lnTo>
                        <a:pt x="20" y="244"/>
                      </a:lnTo>
                      <a:lnTo>
                        <a:pt x="21" y="253"/>
                      </a:lnTo>
                      <a:lnTo>
                        <a:pt x="24" y="260"/>
                      </a:lnTo>
                      <a:lnTo>
                        <a:pt x="28" y="265"/>
                      </a:lnTo>
                      <a:lnTo>
                        <a:pt x="33" y="269"/>
                      </a:lnTo>
                      <a:lnTo>
                        <a:pt x="41" y="272"/>
                      </a:lnTo>
                      <a:lnTo>
                        <a:pt x="50" y="273"/>
                      </a:lnTo>
                      <a:lnTo>
                        <a:pt x="58" y="272"/>
                      </a:lnTo>
                      <a:lnTo>
                        <a:pt x="63" y="271"/>
                      </a:lnTo>
                      <a:lnTo>
                        <a:pt x="70" y="268"/>
                      </a:lnTo>
                      <a:lnTo>
                        <a:pt x="74" y="264"/>
                      </a:lnTo>
                      <a:lnTo>
                        <a:pt x="78" y="259"/>
                      </a:lnTo>
                      <a:lnTo>
                        <a:pt x="82" y="250"/>
                      </a:lnTo>
                      <a:lnTo>
                        <a:pt x="85" y="242"/>
                      </a:lnTo>
                      <a:lnTo>
                        <a:pt x="92" y="248"/>
                      </a:lnTo>
                      <a:lnTo>
                        <a:pt x="100" y="252"/>
                      </a:lnTo>
                      <a:lnTo>
                        <a:pt x="109" y="255"/>
                      </a:lnTo>
                      <a:lnTo>
                        <a:pt x="119" y="256"/>
                      </a:lnTo>
                      <a:lnTo>
                        <a:pt x="128" y="255"/>
                      </a:lnTo>
                      <a:lnTo>
                        <a:pt x="138" y="252"/>
                      </a:lnTo>
                      <a:lnTo>
                        <a:pt x="144" y="248"/>
                      </a:lnTo>
                      <a:lnTo>
                        <a:pt x="147" y="244"/>
                      </a:lnTo>
                      <a:lnTo>
                        <a:pt x="148" y="240"/>
                      </a:lnTo>
                      <a:lnTo>
                        <a:pt x="150" y="237"/>
                      </a:lnTo>
                      <a:lnTo>
                        <a:pt x="148" y="234"/>
                      </a:lnTo>
                      <a:lnTo>
                        <a:pt x="148" y="232"/>
                      </a:lnTo>
                      <a:lnTo>
                        <a:pt x="150" y="229"/>
                      </a:lnTo>
                      <a:lnTo>
                        <a:pt x="152" y="226"/>
                      </a:lnTo>
                      <a:lnTo>
                        <a:pt x="155" y="223"/>
                      </a:lnTo>
                      <a:lnTo>
                        <a:pt x="162" y="221"/>
                      </a:lnTo>
                      <a:lnTo>
                        <a:pt x="170" y="221"/>
                      </a:lnTo>
                      <a:lnTo>
                        <a:pt x="179" y="221"/>
                      </a:lnTo>
                      <a:lnTo>
                        <a:pt x="188" y="221"/>
                      </a:lnTo>
                      <a:lnTo>
                        <a:pt x="196" y="218"/>
                      </a:lnTo>
                      <a:lnTo>
                        <a:pt x="198" y="217"/>
                      </a:lnTo>
                      <a:lnTo>
                        <a:pt x="201" y="214"/>
                      </a:lnTo>
                      <a:lnTo>
                        <a:pt x="204" y="211"/>
                      </a:lnTo>
                      <a:lnTo>
                        <a:pt x="205" y="207"/>
                      </a:lnTo>
                      <a:lnTo>
                        <a:pt x="206" y="200"/>
                      </a:lnTo>
                      <a:lnTo>
                        <a:pt x="204" y="194"/>
                      </a:lnTo>
                      <a:lnTo>
                        <a:pt x="200" y="187"/>
                      </a:lnTo>
                      <a:lnTo>
                        <a:pt x="196" y="180"/>
                      </a:lnTo>
                      <a:lnTo>
                        <a:pt x="186" y="168"/>
                      </a:lnTo>
                      <a:lnTo>
                        <a:pt x="182" y="161"/>
                      </a:lnTo>
                      <a:lnTo>
                        <a:pt x="181" y="156"/>
                      </a:lnTo>
                      <a:lnTo>
                        <a:pt x="182" y="150"/>
                      </a:lnTo>
                      <a:lnTo>
                        <a:pt x="186" y="145"/>
                      </a:lnTo>
                      <a:lnTo>
                        <a:pt x="192" y="141"/>
                      </a:lnTo>
                      <a:lnTo>
                        <a:pt x="197" y="137"/>
                      </a:lnTo>
                      <a:lnTo>
                        <a:pt x="211" y="129"/>
                      </a:lnTo>
                      <a:lnTo>
                        <a:pt x="216" y="126"/>
                      </a:lnTo>
                      <a:lnTo>
                        <a:pt x="220" y="122"/>
                      </a:lnTo>
                      <a:lnTo>
                        <a:pt x="228" y="113"/>
                      </a:lnTo>
                      <a:lnTo>
                        <a:pt x="231" y="107"/>
                      </a:lnTo>
                      <a:lnTo>
                        <a:pt x="232" y="102"/>
                      </a:lnTo>
                      <a:lnTo>
                        <a:pt x="232" y="98"/>
                      </a:lnTo>
                      <a:lnTo>
                        <a:pt x="232" y="92"/>
                      </a:lnTo>
                      <a:lnTo>
                        <a:pt x="229" y="83"/>
                      </a:lnTo>
                      <a:lnTo>
                        <a:pt x="224" y="73"/>
                      </a:lnTo>
                      <a:lnTo>
                        <a:pt x="217" y="64"/>
                      </a:lnTo>
                      <a:lnTo>
                        <a:pt x="208" y="56"/>
                      </a:lnTo>
                      <a:lnTo>
                        <a:pt x="197" y="48"/>
                      </a:lnTo>
                      <a:lnTo>
                        <a:pt x="174" y="31"/>
                      </a:lnTo>
                      <a:lnTo>
                        <a:pt x="150" y="18"/>
                      </a:lnTo>
                      <a:lnTo>
                        <a:pt x="112" y="0"/>
                      </a:lnTo>
                      <a:lnTo>
                        <a:pt x="56" y="65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3175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76" name="Freeform 961"/>
                <p:cNvSpPr>
                  <a:spLocks noChangeAspect="1"/>
                </p:cNvSpPr>
                <p:nvPr/>
              </p:nvSpPr>
              <p:spPr bwMode="auto">
                <a:xfrm>
                  <a:off x="2200" y="1207"/>
                  <a:ext cx="259" cy="232"/>
                </a:xfrm>
                <a:custGeom>
                  <a:avLst/>
                  <a:gdLst>
                    <a:gd name="T0" fmla="*/ 8 w 520"/>
                    <a:gd name="T1" fmla="*/ 15 h 352"/>
                    <a:gd name="T2" fmla="*/ 6 w 520"/>
                    <a:gd name="T3" fmla="*/ 21 h 352"/>
                    <a:gd name="T4" fmla="*/ 2 w 520"/>
                    <a:gd name="T5" fmla="*/ 28 h 352"/>
                    <a:gd name="T6" fmla="*/ 0 w 520"/>
                    <a:gd name="T7" fmla="*/ 38 h 352"/>
                    <a:gd name="T8" fmla="*/ 0 w 520"/>
                    <a:gd name="T9" fmla="*/ 45 h 352"/>
                    <a:gd name="T10" fmla="*/ 0 w 520"/>
                    <a:gd name="T11" fmla="*/ 49 h 352"/>
                    <a:gd name="T12" fmla="*/ 4 w 520"/>
                    <a:gd name="T13" fmla="*/ 53 h 352"/>
                    <a:gd name="T14" fmla="*/ 5 w 520"/>
                    <a:gd name="T15" fmla="*/ 57 h 352"/>
                    <a:gd name="T16" fmla="*/ 3 w 520"/>
                    <a:gd name="T17" fmla="*/ 65 h 352"/>
                    <a:gd name="T18" fmla="*/ 3 w 520"/>
                    <a:gd name="T19" fmla="*/ 68 h 352"/>
                    <a:gd name="T20" fmla="*/ 6 w 520"/>
                    <a:gd name="T21" fmla="*/ 73 h 352"/>
                    <a:gd name="T22" fmla="*/ 9 w 520"/>
                    <a:gd name="T23" fmla="*/ 78 h 352"/>
                    <a:gd name="T24" fmla="*/ 12 w 520"/>
                    <a:gd name="T25" fmla="*/ 87 h 352"/>
                    <a:gd name="T26" fmla="*/ 13 w 520"/>
                    <a:gd name="T27" fmla="*/ 90 h 352"/>
                    <a:gd name="T28" fmla="*/ 12 w 520"/>
                    <a:gd name="T29" fmla="*/ 95 h 352"/>
                    <a:gd name="T30" fmla="*/ 9 w 520"/>
                    <a:gd name="T31" fmla="*/ 102 h 352"/>
                    <a:gd name="T32" fmla="*/ 8 w 520"/>
                    <a:gd name="T33" fmla="*/ 106 h 352"/>
                    <a:gd name="T34" fmla="*/ 9 w 520"/>
                    <a:gd name="T35" fmla="*/ 113 h 352"/>
                    <a:gd name="T36" fmla="*/ 13 w 520"/>
                    <a:gd name="T37" fmla="*/ 117 h 352"/>
                    <a:gd name="T38" fmla="*/ 22 w 520"/>
                    <a:gd name="T39" fmla="*/ 118 h 352"/>
                    <a:gd name="T40" fmla="*/ 23 w 520"/>
                    <a:gd name="T41" fmla="*/ 123 h 352"/>
                    <a:gd name="T42" fmla="*/ 27 w 520"/>
                    <a:gd name="T43" fmla="*/ 129 h 352"/>
                    <a:gd name="T44" fmla="*/ 38 w 520"/>
                    <a:gd name="T45" fmla="*/ 136 h 352"/>
                    <a:gd name="T46" fmla="*/ 45 w 520"/>
                    <a:gd name="T47" fmla="*/ 136 h 352"/>
                    <a:gd name="T48" fmla="*/ 48 w 520"/>
                    <a:gd name="T49" fmla="*/ 134 h 352"/>
                    <a:gd name="T50" fmla="*/ 49 w 520"/>
                    <a:gd name="T51" fmla="*/ 142 h 352"/>
                    <a:gd name="T52" fmla="*/ 54 w 520"/>
                    <a:gd name="T53" fmla="*/ 145 h 352"/>
                    <a:gd name="T54" fmla="*/ 65 w 520"/>
                    <a:gd name="T55" fmla="*/ 146 h 352"/>
                    <a:gd name="T56" fmla="*/ 68 w 520"/>
                    <a:gd name="T57" fmla="*/ 150 h 352"/>
                    <a:gd name="T58" fmla="*/ 70 w 520"/>
                    <a:gd name="T59" fmla="*/ 153 h 352"/>
                    <a:gd name="T60" fmla="*/ 74 w 520"/>
                    <a:gd name="T61" fmla="*/ 152 h 352"/>
                    <a:gd name="T62" fmla="*/ 78 w 520"/>
                    <a:gd name="T63" fmla="*/ 143 h 352"/>
                    <a:gd name="T64" fmla="*/ 82 w 520"/>
                    <a:gd name="T65" fmla="*/ 131 h 352"/>
                    <a:gd name="T66" fmla="*/ 85 w 520"/>
                    <a:gd name="T67" fmla="*/ 133 h 352"/>
                    <a:gd name="T68" fmla="*/ 88 w 520"/>
                    <a:gd name="T69" fmla="*/ 132 h 352"/>
                    <a:gd name="T70" fmla="*/ 93 w 520"/>
                    <a:gd name="T71" fmla="*/ 129 h 352"/>
                    <a:gd name="T72" fmla="*/ 96 w 520"/>
                    <a:gd name="T73" fmla="*/ 129 h 352"/>
                    <a:gd name="T74" fmla="*/ 106 w 520"/>
                    <a:gd name="T75" fmla="*/ 134 h 352"/>
                    <a:gd name="T76" fmla="*/ 110 w 520"/>
                    <a:gd name="T77" fmla="*/ 133 h 352"/>
                    <a:gd name="T78" fmla="*/ 112 w 520"/>
                    <a:gd name="T79" fmla="*/ 129 h 352"/>
                    <a:gd name="T80" fmla="*/ 112 w 520"/>
                    <a:gd name="T81" fmla="*/ 121 h 352"/>
                    <a:gd name="T82" fmla="*/ 112 w 520"/>
                    <a:gd name="T83" fmla="*/ 106 h 352"/>
                    <a:gd name="T84" fmla="*/ 114 w 520"/>
                    <a:gd name="T85" fmla="*/ 103 h 352"/>
                    <a:gd name="T86" fmla="*/ 119 w 520"/>
                    <a:gd name="T87" fmla="*/ 100 h 352"/>
                    <a:gd name="T88" fmla="*/ 126 w 520"/>
                    <a:gd name="T89" fmla="*/ 96 h 352"/>
                    <a:gd name="T90" fmla="*/ 128 w 520"/>
                    <a:gd name="T91" fmla="*/ 91 h 352"/>
                    <a:gd name="T92" fmla="*/ 129 w 520"/>
                    <a:gd name="T93" fmla="*/ 81 h 352"/>
                    <a:gd name="T94" fmla="*/ 126 w 520"/>
                    <a:gd name="T95" fmla="*/ 62 h 352"/>
                    <a:gd name="T96" fmla="*/ 123 w 520"/>
                    <a:gd name="T97" fmla="*/ 44 h 352"/>
                    <a:gd name="T98" fmla="*/ 123 w 520"/>
                    <a:gd name="T99" fmla="*/ 36 h 352"/>
                    <a:gd name="T100" fmla="*/ 124 w 520"/>
                    <a:gd name="T101" fmla="*/ 24 h 352"/>
                    <a:gd name="T102" fmla="*/ 119 w 520"/>
                    <a:gd name="T103" fmla="*/ 16 h 352"/>
                    <a:gd name="T104" fmla="*/ 111 w 520"/>
                    <a:gd name="T105" fmla="*/ 7 h 352"/>
                    <a:gd name="T106" fmla="*/ 101 w 520"/>
                    <a:gd name="T107" fmla="*/ 1 h 352"/>
                    <a:gd name="T108" fmla="*/ 7 w 520"/>
                    <a:gd name="T109" fmla="*/ 13 h 352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0" t="0" r="r" b="b"/>
                  <a:pathLst>
                    <a:path w="520" h="352">
                      <a:moveTo>
                        <a:pt x="29" y="29"/>
                      </a:moveTo>
                      <a:lnTo>
                        <a:pt x="29" y="29"/>
                      </a:lnTo>
                      <a:lnTo>
                        <a:pt x="33" y="34"/>
                      </a:lnTo>
                      <a:lnTo>
                        <a:pt x="34" y="38"/>
                      </a:lnTo>
                      <a:lnTo>
                        <a:pt x="31" y="42"/>
                      </a:lnTo>
                      <a:lnTo>
                        <a:pt x="27" y="48"/>
                      </a:lnTo>
                      <a:lnTo>
                        <a:pt x="18" y="56"/>
                      </a:lnTo>
                      <a:lnTo>
                        <a:pt x="10" y="63"/>
                      </a:lnTo>
                      <a:lnTo>
                        <a:pt x="6" y="69"/>
                      </a:lnTo>
                      <a:lnTo>
                        <a:pt x="3" y="79"/>
                      </a:lnTo>
                      <a:lnTo>
                        <a:pt x="2" y="88"/>
                      </a:lnTo>
                      <a:lnTo>
                        <a:pt x="0" y="96"/>
                      </a:lnTo>
                      <a:lnTo>
                        <a:pt x="0" y="104"/>
                      </a:lnTo>
                      <a:lnTo>
                        <a:pt x="0" y="109"/>
                      </a:lnTo>
                      <a:lnTo>
                        <a:pt x="2" y="113"/>
                      </a:lnTo>
                      <a:lnTo>
                        <a:pt x="6" y="117"/>
                      </a:lnTo>
                      <a:lnTo>
                        <a:pt x="11" y="119"/>
                      </a:lnTo>
                      <a:lnTo>
                        <a:pt x="16" y="122"/>
                      </a:lnTo>
                      <a:lnTo>
                        <a:pt x="20" y="126"/>
                      </a:lnTo>
                      <a:lnTo>
                        <a:pt x="20" y="130"/>
                      </a:lnTo>
                      <a:lnTo>
                        <a:pt x="20" y="134"/>
                      </a:lnTo>
                      <a:lnTo>
                        <a:pt x="18" y="141"/>
                      </a:lnTo>
                      <a:lnTo>
                        <a:pt x="14" y="149"/>
                      </a:lnTo>
                      <a:lnTo>
                        <a:pt x="14" y="153"/>
                      </a:lnTo>
                      <a:lnTo>
                        <a:pt x="15" y="157"/>
                      </a:lnTo>
                      <a:lnTo>
                        <a:pt x="16" y="161"/>
                      </a:lnTo>
                      <a:lnTo>
                        <a:pt x="19" y="164"/>
                      </a:lnTo>
                      <a:lnTo>
                        <a:pt x="26" y="168"/>
                      </a:lnTo>
                      <a:lnTo>
                        <a:pt x="31" y="173"/>
                      </a:lnTo>
                      <a:lnTo>
                        <a:pt x="37" y="179"/>
                      </a:lnTo>
                      <a:lnTo>
                        <a:pt x="41" y="186"/>
                      </a:lnTo>
                      <a:lnTo>
                        <a:pt x="43" y="194"/>
                      </a:lnTo>
                      <a:lnTo>
                        <a:pt x="48" y="200"/>
                      </a:lnTo>
                      <a:lnTo>
                        <a:pt x="50" y="203"/>
                      </a:lnTo>
                      <a:lnTo>
                        <a:pt x="54" y="206"/>
                      </a:lnTo>
                      <a:lnTo>
                        <a:pt x="54" y="211"/>
                      </a:lnTo>
                      <a:lnTo>
                        <a:pt x="53" y="215"/>
                      </a:lnTo>
                      <a:lnTo>
                        <a:pt x="49" y="219"/>
                      </a:lnTo>
                      <a:lnTo>
                        <a:pt x="45" y="223"/>
                      </a:lnTo>
                      <a:lnTo>
                        <a:pt x="41" y="228"/>
                      </a:lnTo>
                      <a:lnTo>
                        <a:pt x="38" y="233"/>
                      </a:lnTo>
                      <a:lnTo>
                        <a:pt x="35" y="238"/>
                      </a:lnTo>
                      <a:lnTo>
                        <a:pt x="34" y="244"/>
                      </a:lnTo>
                      <a:lnTo>
                        <a:pt x="35" y="251"/>
                      </a:lnTo>
                      <a:lnTo>
                        <a:pt x="37" y="255"/>
                      </a:lnTo>
                      <a:lnTo>
                        <a:pt x="38" y="259"/>
                      </a:lnTo>
                      <a:lnTo>
                        <a:pt x="41" y="263"/>
                      </a:lnTo>
                      <a:lnTo>
                        <a:pt x="48" y="267"/>
                      </a:lnTo>
                      <a:lnTo>
                        <a:pt x="54" y="269"/>
                      </a:lnTo>
                      <a:lnTo>
                        <a:pt x="64" y="271"/>
                      </a:lnTo>
                      <a:lnTo>
                        <a:pt x="73" y="271"/>
                      </a:lnTo>
                      <a:lnTo>
                        <a:pt x="91" y="271"/>
                      </a:lnTo>
                      <a:lnTo>
                        <a:pt x="91" y="278"/>
                      </a:lnTo>
                      <a:lnTo>
                        <a:pt x="94" y="283"/>
                      </a:lnTo>
                      <a:lnTo>
                        <a:pt x="98" y="288"/>
                      </a:lnTo>
                      <a:lnTo>
                        <a:pt x="103" y="292"/>
                      </a:lnTo>
                      <a:lnTo>
                        <a:pt x="108" y="298"/>
                      </a:lnTo>
                      <a:lnTo>
                        <a:pt x="117" y="302"/>
                      </a:lnTo>
                      <a:lnTo>
                        <a:pt x="133" y="309"/>
                      </a:lnTo>
                      <a:lnTo>
                        <a:pt x="152" y="313"/>
                      </a:lnTo>
                      <a:lnTo>
                        <a:pt x="168" y="315"/>
                      </a:lnTo>
                      <a:lnTo>
                        <a:pt x="176" y="315"/>
                      </a:lnTo>
                      <a:lnTo>
                        <a:pt x="183" y="314"/>
                      </a:lnTo>
                      <a:lnTo>
                        <a:pt x="188" y="311"/>
                      </a:lnTo>
                      <a:lnTo>
                        <a:pt x="192" y="309"/>
                      </a:lnTo>
                      <a:lnTo>
                        <a:pt x="194" y="317"/>
                      </a:lnTo>
                      <a:lnTo>
                        <a:pt x="196" y="324"/>
                      </a:lnTo>
                      <a:lnTo>
                        <a:pt x="199" y="328"/>
                      </a:lnTo>
                      <a:lnTo>
                        <a:pt x="204" y="330"/>
                      </a:lnTo>
                      <a:lnTo>
                        <a:pt x="210" y="333"/>
                      </a:lnTo>
                      <a:lnTo>
                        <a:pt x="217" y="334"/>
                      </a:lnTo>
                      <a:lnTo>
                        <a:pt x="231" y="334"/>
                      </a:lnTo>
                      <a:lnTo>
                        <a:pt x="246" y="334"/>
                      </a:lnTo>
                      <a:lnTo>
                        <a:pt x="260" y="337"/>
                      </a:lnTo>
                      <a:lnTo>
                        <a:pt x="265" y="338"/>
                      </a:lnTo>
                      <a:lnTo>
                        <a:pt x="271" y="341"/>
                      </a:lnTo>
                      <a:lnTo>
                        <a:pt x="273" y="345"/>
                      </a:lnTo>
                      <a:lnTo>
                        <a:pt x="275" y="352"/>
                      </a:lnTo>
                      <a:lnTo>
                        <a:pt x="281" y="352"/>
                      </a:lnTo>
                      <a:lnTo>
                        <a:pt x="287" y="352"/>
                      </a:lnTo>
                      <a:lnTo>
                        <a:pt x="292" y="352"/>
                      </a:lnTo>
                      <a:lnTo>
                        <a:pt x="298" y="351"/>
                      </a:lnTo>
                      <a:lnTo>
                        <a:pt x="304" y="345"/>
                      </a:lnTo>
                      <a:lnTo>
                        <a:pt x="310" y="337"/>
                      </a:lnTo>
                      <a:lnTo>
                        <a:pt x="315" y="329"/>
                      </a:lnTo>
                      <a:lnTo>
                        <a:pt x="319" y="319"/>
                      </a:lnTo>
                      <a:lnTo>
                        <a:pt x="323" y="310"/>
                      </a:lnTo>
                      <a:lnTo>
                        <a:pt x="329" y="302"/>
                      </a:lnTo>
                      <a:lnTo>
                        <a:pt x="336" y="305"/>
                      </a:lnTo>
                      <a:lnTo>
                        <a:pt x="342" y="306"/>
                      </a:lnTo>
                      <a:lnTo>
                        <a:pt x="349" y="305"/>
                      </a:lnTo>
                      <a:lnTo>
                        <a:pt x="356" y="303"/>
                      </a:lnTo>
                      <a:lnTo>
                        <a:pt x="364" y="299"/>
                      </a:lnTo>
                      <a:lnTo>
                        <a:pt x="369" y="298"/>
                      </a:lnTo>
                      <a:lnTo>
                        <a:pt x="373" y="296"/>
                      </a:lnTo>
                      <a:lnTo>
                        <a:pt x="382" y="296"/>
                      </a:lnTo>
                      <a:lnTo>
                        <a:pt x="388" y="298"/>
                      </a:lnTo>
                      <a:lnTo>
                        <a:pt x="405" y="303"/>
                      </a:lnTo>
                      <a:lnTo>
                        <a:pt x="421" y="307"/>
                      </a:lnTo>
                      <a:lnTo>
                        <a:pt x="428" y="309"/>
                      </a:lnTo>
                      <a:lnTo>
                        <a:pt x="436" y="307"/>
                      </a:lnTo>
                      <a:lnTo>
                        <a:pt x="442" y="306"/>
                      </a:lnTo>
                      <a:lnTo>
                        <a:pt x="446" y="305"/>
                      </a:lnTo>
                      <a:lnTo>
                        <a:pt x="449" y="301"/>
                      </a:lnTo>
                      <a:lnTo>
                        <a:pt x="452" y="298"/>
                      </a:lnTo>
                      <a:lnTo>
                        <a:pt x="452" y="294"/>
                      </a:lnTo>
                      <a:lnTo>
                        <a:pt x="453" y="288"/>
                      </a:lnTo>
                      <a:lnTo>
                        <a:pt x="452" y="279"/>
                      </a:lnTo>
                      <a:lnTo>
                        <a:pt x="449" y="259"/>
                      </a:lnTo>
                      <a:lnTo>
                        <a:pt x="449" y="249"/>
                      </a:lnTo>
                      <a:lnTo>
                        <a:pt x="451" y="245"/>
                      </a:lnTo>
                      <a:lnTo>
                        <a:pt x="452" y="241"/>
                      </a:lnTo>
                      <a:lnTo>
                        <a:pt x="457" y="236"/>
                      </a:lnTo>
                      <a:lnTo>
                        <a:pt x="463" y="232"/>
                      </a:lnTo>
                      <a:lnTo>
                        <a:pt x="469" y="230"/>
                      </a:lnTo>
                      <a:lnTo>
                        <a:pt x="478" y="229"/>
                      </a:lnTo>
                      <a:lnTo>
                        <a:pt x="491" y="226"/>
                      </a:lnTo>
                      <a:lnTo>
                        <a:pt x="498" y="225"/>
                      </a:lnTo>
                      <a:lnTo>
                        <a:pt x="505" y="222"/>
                      </a:lnTo>
                      <a:lnTo>
                        <a:pt x="511" y="217"/>
                      </a:lnTo>
                      <a:lnTo>
                        <a:pt x="515" y="210"/>
                      </a:lnTo>
                      <a:lnTo>
                        <a:pt x="518" y="203"/>
                      </a:lnTo>
                      <a:lnTo>
                        <a:pt x="520" y="195"/>
                      </a:lnTo>
                      <a:lnTo>
                        <a:pt x="520" y="187"/>
                      </a:lnTo>
                      <a:lnTo>
                        <a:pt x="520" y="179"/>
                      </a:lnTo>
                      <a:lnTo>
                        <a:pt x="514" y="160"/>
                      </a:lnTo>
                      <a:lnTo>
                        <a:pt x="507" y="142"/>
                      </a:lnTo>
                      <a:lnTo>
                        <a:pt x="501" y="123"/>
                      </a:lnTo>
                      <a:lnTo>
                        <a:pt x="497" y="107"/>
                      </a:lnTo>
                      <a:lnTo>
                        <a:pt x="494" y="100"/>
                      </a:lnTo>
                      <a:lnTo>
                        <a:pt x="494" y="94"/>
                      </a:lnTo>
                      <a:lnTo>
                        <a:pt x="494" y="84"/>
                      </a:lnTo>
                      <a:lnTo>
                        <a:pt x="495" y="76"/>
                      </a:lnTo>
                      <a:lnTo>
                        <a:pt x="498" y="61"/>
                      </a:lnTo>
                      <a:lnTo>
                        <a:pt x="497" y="56"/>
                      </a:lnTo>
                      <a:lnTo>
                        <a:pt x="494" y="49"/>
                      </a:lnTo>
                      <a:lnTo>
                        <a:pt x="488" y="44"/>
                      </a:lnTo>
                      <a:lnTo>
                        <a:pt x="480" y="37"/>
                      </a:lnTo>
                      <a:lnTo>
                        <a:pt x="457" y="23"/>
                      </a:lnTo>
                      <a:lnTo>
                        <a:pt x="445" y="17"/>
                      </a:lnTo>
                      <a:lnTo>
                        <a:pt x="432" y="11"/>
                      </a:lnTo>
                      <a:lnTo>
                        <a:pt x="418" y="6"/>
                      </a:lnTo>
                      <a:lnTo>
                        <a:pt x="405" y="3"/>
                      </a:lnTo>
                      <a:lnTo>
                        <a:pt x="392" y="0"/>
                      </a:lnTo>
                      <a:lnTo>
                        <a:pt x="379" y="0"/>
                      </a:lnTo>
                      <a:lnTo>
                        <a:pt x="29" y="2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3175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77" name="Freeform 962"/>
                <p:cNvSpPr>
                  <a:spLocks noChangeAspect="1"/>
                </p:cNvSpPr>
                <p:nvPr/>
              </p:nvSpPr>
              <p:spPr bwMode="auto">
                <a:xfrm>
                  <a:off x="2154" y="1101"/>
                  <a:ext cx="318" cy="315"/>
                </a:xfrm>
                <a:custGeom>
                  <a:avLst/>
                  <a:gdLst>
                    <a:gd name="T0" fmla="*/ 156 w 628"/>
                    <a:gd name="T1" fmla="*/ 138 h 480"/>
                    <a:gd name="T2" fmla="*/ 151 w 628"/>
                    <a:gd name="T3" fmla="*/ 119 h 480"/>
                    <a:gd name="T4" fmla="*/ 147 w 628"/>
                    <a:gd name="T5" fmla="*/ 115 h 480"/>
                    <a:gd name="T6" fmla="*/ 150 w 628"/>
                    <a:gd name="T7" fmla="*/ 105 h 480"/>
                    <a:gd name="T8" fmla="*/ 158 w 628"/>
                    <a:gd name="T9" fmla="*/ 91 h 480"/>
                    <a:gd name="T10" fmla="*/ 156 w 628"/>
                    <a:gd name="T11" fmla="*/ 83 h 480"/>
                    <a:gd name="T12" fmla="*/ 157 w 628"/>
                    <a:gd name="T13" fmla="*/ 64 h 480"/>
                    <a:gd name="T14" fmla="*/ 148 w 628"/>
                    <a:gd name="T15" fmla="*/ 53 h 480"/>
                    <a:gd name="T16" fmla="*/ 136 w 628"/>
                    <a:gd name="T17" fmla="*/ 51 h 480"/>
                    <a:gd name="T18" fmla="*/ 129 w 628"/>
                    <a:gd name="T19" fmla="*/ 51 h 480"/>
                    <a:gd name="T20" fmla="*/ 124 w 628"/>
                    <a:gd name="T21" fmla="*/ 51 h 480"/>
                    <a:gd name="T22" fmla="*/ 122 w 628"/>
                    <a:gd name="T23" fmla="*/ 45 h 480"/>
                    <a:gd name="T24" fmla="*/ 113 w 628"/>
                    <a:gd name="T25" fmla="*/ 39 h 480"/>
                    <a:gd name="T26" fmla="*/ 109 w 628"/>
                    <a:gd name="T27" fmla="*/ 34 h 480"/>
                    <a:gd name="T28" fmla="*/ 103 w 628"/>
                    <a:gd name="T29" fmla="*/ 25 h 480"/>
                    <a:gd name="T30" fmla="*/ 99 w 628"/>
                    <a:gd name="T31" fmla="*/ 12 h 480"/>
                    <a:gd name="T32" fmla="*/ 88 w 628"/>
                    <a:gd name="T33" fmla="*/ 0 h 480"/>
                    <a:gd name="T34" fmla="*/ 80 w 628"/>
                    <a:gd name="T35" fmla="*/ 9 h 480"/>
                    <a:gd name="T36" fmla="*/ 74 w 628"/>
                    <a:gd name="T37" fmla="*/ 24 h 480"/>
                    <a:gd name="T38" fmla="*/ 68 w 628"/>
                    <a:gd name="T39" fmla="*/ 24 h 480"/>
                    <a:gd name="T40" fmla="*/ 60 w 628"/>
                    <a:gd name="T41" fmla="*/ 21 h 480"/>
                    <a:gd name="T42" fmla="*/ 49 w 628"/>
                    <a:gd name="T43" fmla="*/ 25 h 480"/>
                    <a:gd name="T44" fmla="*/ 40 w 628"/>
                    <a:gd name="T45" fmla="*/ 40 h 480"/>
                    <a:gd name="T46" fmla="*/ 28 w 628"/>
                    <a:gd name="T47" fmla="*/ 38 h 480"/>
                    <a:gd name="T48" fmla="*/ 21 w 628"/>
                    <a:gd name="T49" fmla="*/ 54 h 480"/>
                    <a:gd name="T50" fmla="*/ 21 w 628"/>
                    <a:gd name="T51" fmla="*/ 66 h 480"/>
                    <a:gd name="T52" fmla="*/ 14 w 628"/>
                    <a:gd name="T53" fmla="*/ 72 h 480"/>
                    <a:gd name="T54" fmla="*/ 12 w 628"/>
                    <a:gd name="T55" fmla="*/ 81 h 480"/>
                    <a:gd name="T56" fmla="*/ 12 w 628"/>
                    <a:gd name="T57" fmla="*/ 91 h 480"/>
                    <a:gd name="T58" fmla="*/ 3 w 628"/>
                    <a:gd name="T59" fmla="*/ 100 h 480"/>
                    <a:gd name="T60" fmla="*/ 1 w 628"/>
                    <a:gd name="T61" fmla="*/ 119 h 480"/>
                    <a:gd name="T62" fmla="*/ 12 w 628"/>
                    <a:gd name="T63" fmla="*/ 131 h 480"/>
                    <a:gd name="T64" fmla="*/ 20 w 628"/>
                    <a:gd name="T65" fmla="*/ 141 h 480"/>
                    <a:gd name="T66" fmla="*/ 24 w 628"/>
                    <a:gd name="T67" fmla="*/ 154 h 480"/>
                    <a:gd name="T68" fmla="*/ 29 w 628"/>
                    <a:gd name="T69" fmla="*/ 156 h 480"/>
                    <a:gd name="T70" fmla="*/ 20 w 628"/>
                    <a:gd name="T71" fmla="*/ 163 h 480"/>
                    <a:gd name="T72" fmla="*/ 21 w 628"/>
                    <a:gd name="T73" fmla="*/ 179 h 480"/>
                    <a:gd name="T74" fmla="*/ 31 w 628"/>
                    <a:gd name="T75" fmla="*/ 184 h 480"/>
                    <a:gd name="T76" fmla="*/ 36 w 628"/>
                    <a:gd name="T77" fmla="*/ 188 h 480"/>
                    <a:gd name="T78" fmla="*/ 41 w 628"/>
                    <a:gd name="T79" fmla="*/ 196 h 480"/>
                    <a:gd name="T80" fmla="*/ 46 w 628"/>
                    <a:gd name="T81" fmla="*/ 206 h 480"/>
                    <a:gd name="T82" fmla="*/ 54 w 628"/>
                    <a:gd name="T83" fmla="*/ 198 h 480"/>
                    <a:gd name="T84" fmla="*/ 60 w 628"/>
                    <a:gd name="T85" fmla="*/ 196 h 480"/>
                    <a:gd name="T86" fmla="*/ 63 w 628"/>
                    <a:gd name="T87" fmla="*/ 184 h 480"/>
                    <a:gd name="T88" fmla="*/ 68 w 628"/>
                    <a:gd name="T89" fmla="*/ 186 h 480"/>
                    <a:gd name="T90" fmla="*/ 61 w 628"/>
                    <a:gd name="T91" fmla="*/ 158 h 480"/>
                    <a:gd name="T92" fmla="*/ 67 w 628"/>
                    <a:gd name="T93" fmla="*/ 150 h 480"/>
                    <a:gd name="T94" fmla="*/ 70 w 628"/>
                    <a:gd name="T95" fmla="*/ 138 h 480"/>
                    <a:gd name="T96" fmla="*/ 73 w 628"/>
                    <a:gd name="T97" fmla="*/ 133 h 480"/>
                    <a:gd name="T98" fmla="*/ 77 w 628"/>
                    <a:gd name="T99" fmla="*/ 127 h 480"/>
                    <a:gd name="T100" fmla="*/ 86 w 628"/>
                    <a:gd name="T101" fmla="*/ 142 h 480"/>
                    <a:gd name="T102" fmla="*/ 94 w 628"/>
                    <a:gd name="T103" fmla="*/ 142 h 480"/>
                    <a:gd name="T104" fmla="*/ 98 w 628"/>
                    <a:gd name="T105" fmla="*/ 162 h 480"/>
                    <a:gd name="T106" fmla="*/ 99 w 628"/>
                    <a:gd name="T107" fmla="*/ 171 h 480"/>
                    <a:gd name="T108" fmla="*/ 104 w 628"/>
                    <a:gd name="T109" fmla="*/ 182 h 480"/>
                    <a:gd name="T110" fmla="*/ 111 w 628"/>
                    <a:gd name="T111" fmla="*/ 184 h 480"/>
                    <a:gd name="T112" fmla="*/ 120 w 628"/>
                    <a:gd name="T113" fmla="*/ 197 h 480"/>
                    <a:gd name="T114" fmla="*/ 132 w 628"/>
                    <a:gd name="T115" fmla="*/ 187 h 480"/>
                    <a:gd name="T116" fmla="*/ 140 w 628"/>
                    <a:gd name="T117" fmla="*/ 173 h 480"/>
                    <a:gd name="T118" fmla="*/ 144 w 628"/>
                    <a:gd name="T119" fmla="*/ 171 h 480"/>
                    <a:gd name="T120" fmla="*/ 150 w 628"/>
                    <a:gd name="T121" fmla="*/ 162 h 480"/>
                    <a:gd name="T122" fmla="*/ 161 w 628"/>
                    <a:gd name="T123" fmla="*/ 152 h 480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0" t="0" r="r" b="b"/>
                  <a:pathLst>
                    <a:path w="628" h="480">
                      <a:moveTo>
                        <a:pt x="628" y="335"/>
                      </a:moveTo>
                      <a:lnTo>
                        <a:pt x="628" y="335"/>
                      </a:lnTo>
                      <a:lnTo>
                        <a:pt x="627" y="327"/>
                      </a:lnTo>
                      <a:lnTo>
                        <a:pt x="626" y="324"/>
                      </a:lnTo>
                      <a:lnTo>
                        <a:pt x="623" y="323"/>
                      </a:lnTo>
                      <a:lnTo>
                        <a:pt x="616" y="322"/>
                      </a:lnTo>
                      <a:lnTo>
                        <a:pt x="608" y="322"/>
                      </a:lnTo>
                      <a:lnTo>
                        <a:pt x="607" y="313"/>
                      </a:lnTo>
                      <a:lnTo>
                        <a:pt x="604" y="307"/>
                      </a:lnTo>
                      <a:lnTo>
                        <a:pt x="596" y="292"/>
                      </a:lnTo>
                      <a:lnTo>
                        <a:pt x="592" y="282"/>
                      </a:lnTo>
                      <a:lnTo>
                        <a:pt x="589" y="278"/>
                      </a:lnTo>
                      <a:lnTo>
                        <a:pt x="582" y="276"/>
                      </a:lnTo>
                      <a:lnTo>
                        <a:pt x="576" y="276"/>
                      </a:lnTo>
                      <a:lnTo>
                        <a:pt x="569" y="276"/>
                      </a:lnTo>
                      <a:lnTo>
                        <a:pt x="570" y="272"/>
                      </a:lnTo>
                      <a:lnTo>
                        <a:pt x="573" y="267"/>
                      </a:lnTo>
                      <a:lnTo>
                        <a:pt x="576" y="265"/>
                      </a:lnTo>
                      <a:lnTo>
                        <a:pt x="577" y="259"/>
                      </a:lnTo>
                      <a:lnTo>
                        <a:pt x="577" y="250"/>
                      </a:lnTo>
                      <a:lnTo>
                        <a:pt x="578" y="247"/>
                      </a:lnTo>
                      <a:lnTo>
                        <a:pt x="584" y="244"/>
                      </a:lnTo>
                      <a:lnTo>
                        <a:pt x="597" y="234"/>
                      </a:lnTo>
                      <a:lnTo>
                        <a:pt x="609" y="221"/>
                      </a:lnTo>
                      <a:lnTo>
                        <a:pt x="615" y="217"/>
                      </a:lnTo>
                      <a:lnTo>
                        <a:pt x="616" y="216"/>
                      </a:lnTo>
                      <a:lnTo>
                        <a:pt x="616" y="212"/>
                      </a:lnTo>
                      <a:lnTo>
                        <a:pt x="614" y="208"/>
                      </a:lnTo>
                      <a:lnTo>
                        <a:pt x="608" y="204"/>
                      </a:lnTo>
                      <a:lnTo>
                        <a:pt x="603" y="200"/>
                      </a:lnTo>
                      <a:lnTo>
                        <a:pt x="600" y="194"/>
                      </a:lnTo>
                      <a:lnTo>
                        <a:pt x="604" y="193"/>
                      </a:lnTo>
                      <a:lnTo>
                        <a:pt x="609" y="192"/>
                      </a:lnTo>
                      <a:lnTo>
                        <a:pt x="612" y="189"/>
                      </a:lnTo>
                      <a:lnTo>
                        <a:pt x="615" y="185"/>
                      </a:lnTo>
                      <a:lnTo>
                        <a:pt x="618" y="181"/>
                      </a:lnTo>
                      <a:lnTo>
                        <a:pt x="618" y="177"/>
                      </a:lnTo>
                      <a:lnTo>
                        <a:pt x="619" y="167"/>
                      </a:lnTo>
                      <a:lnTo>
                        <a:pt x="616" y="158"/>
                      </a:lnTo>
                      <a:lnTo>
                        <a:pt x="614" y="148"/>
                      </a:lnTo>
                      <a:lnTo>
                        <a:pt x="608" y="140"/>
                      </a:lnTo>
                      <a:lnTo>
                        <a:pt x="601" y="135"/>
                      </a:lnTo>
                      <a:lnTo>
                        <a:pt x="593" y="130"/>
                      </a:lnTo>
                      <a:lnTo>
                        <a:pt x="585" y="125"/>
                      </a:lnTo>
                      <a:lnTo>
                        <a:pt x="576" y="124"/>
                      </a:lnTo>
                      <a:lnTo>
                        <a:pt x="566" y="124"/>
                      </a:lnTo>
                      <a:lnTo>
                        <a:pt x="558" y="124"/>
                      </a:lnTo>
                      <a:lnTo>
                        <a:pt x="550" y="123"/>
                      </a:lnTo>
                      <a:lnTo>
                        <a:pt x="541" y="120"/>
                      </a:lnTo>
                      <a:lnTo>
                        <a:pt x="536" y="119"/>
                      </a:lnTo>
                      <a:lnTo>
                        <a:pt x="531" y="117"/>
                      </a:lnTo>
                      <a:lnTo>
                        <a:pt x="524" y="119"/>
                      </a:lnTo>
                      <a:lnTo>
                        <a:pt x="518" y="120"/>
                      </a:lnTo>
                      <a:lnTo>
                        <a:pt x="509" y="121"/>
                      </a:lnTo>
                      <a:lnTo>
                        <a:pt x="505" y="120"/>
                      </a:lnTo>
                      <a:lnTo>
                        <a:pt x="503" y="117"/>
                      </a:lnTo>
                      <a:lnTo>
                        <a:pt x="501" y="115"/>
                      </a:lnTo>
                      <a:lnTo>
                        <a:pt x="500" y="112"/>
                      </a:lnTo>
                      <a:lnTo>
                        <a:pt x="496" y="111"/>
                      </a:lnTo>
                      <a:lnTo>
                        <a:pt x="493" y="112"/>
                      </a:lnTo>
                      <a:lnTo>
                        <a:pt x="490" y="113"/>
                      </a:lnTo>
                      <a:lnTo>
                        <a:pt x="484" y="119"/>
                      </a:lnTo>
                      <a:lnTo>
                        <a:pt x="474" y="130"/>
                      </a:lnTo>
                      <a:lnTo>
                        <a:pt x="476" y="125"/>
                      </a:lnTo>
                      <a:lnTo>
                        <a:pt x="476" y="120"/>
                      </a:lnTo>
                      <a:lnTo>
                        <a:pt x="476" y="109"/>
                      </a:lnTo>
                      <a:lnTo>
                        <a:pt x="473" y="104"/>
                      </a:lnTo>
                      <a:lnTo>
                        <a:pt x="470" y="101"/>
                      </a:lnTo>
                      <a:lnTo>
                        <a:pt x="467" y="98"/>
                      </a:lnTo>
                      <a:lnTo>
                        <a:pt x="463" y="97"/>
                      </a:lnTo>
                      <a:lnTo>
                        <a:pt x="454" y="96"/>
                      </a:lnTo>
                      <a:lnTo>
                        <a:pt x="449" y="94"/>
                      </a:lnTo>
                      <a:lnTo>
                        <a:pt x="443" y="92"/>
                      </a:lnTo>
                      <a:lnTo>
                        <a:pt x="439" y="86"/>
                      </a:lnTo>
                      <a:lnTo>
                        <a:pt x="435" y="82"/>
                      </a:lnTo>
                      <a:lnTo>
                        <a:pt x="434" y="79"/>
                      </a:lnTo>
                      <a:lnTo>
                        <a:pt x="431" y="79"/>
                      </a:lnTo>
                      <a:lnTo>
                        <a:pt x="428" y="78"/>
                      </a:lnTo>
                      <a:lnTo>
                        <a:pt x="424" y="79"/>
                      </a:lnTo>
                      <a:lnTo>
                        <a:pt x="423" y="82"/>
                      </a:lnTo>
                      <a:lnTo>
                        <a:pt x="420" y="75"/>
                      </a:lnTo>
                      <a:lnTo>
                        <a:pt x="417" y="70"/>
                      </a:lnTo>
                      <a:lnTo>
                        <a:pt x="413" y="65"/>
                      </a:lnTo>
                      <a:lnTo>
                        <a:pt x="408" y="61"/>
                      </a:lnTo>
                      <a:lnTo>
                        <a:pt x="403" y="58"/>
                      </a:lnTo>
                      <a:lnTo>
                        <a:pt x="396" y="57"/>
                      </a:lnTo>
                      <a:lnTo>
                        <a:pt x="389" y="55"/>
                      </a:lnTo>
                      <a:lnTo>
                        <a:pt x="382" y="54"/>
                      </a:lnTo>
                      <a:lnTo>
                        <a:pt x="386" y="46"/>
                      </a:lnTo>
                      <a:lnTo>
                        <a:pt x="388" y="36"/>
                      </a:lnTo>
                      <a:lnTo>
                        <a:pt x="388" y="27"/>
                      </a:lnTo>
                      <a:lnTo>
                        <a:pt x="384" y="19"/>
                      </a:lnTo>
                      <a:lnTo>
                        <a:pt x="380" y="11"/>
                      </a:lnTo>
                      <a:lnTo>
                        <a:pt x="373" y="5"/>
                      </a:lnTo>
                      <a:lnTo>
                        <a:pt x="365" y="1"/>
                      </a:lnTo>
                      <a:lnTo>
                        <a:pt x="357" y="0"/>
                      </a:lnTo>
                      <a:lnTo>
                        <a:pt x="343" y="0"/>
                      </a:lnTo>
                      <a:lnTo>
                        <a:pt x="338" y="1"/>
                      </a:lnTo>
                      <a:lnTo>
                        <a:pt x="332" y="2"/>
                      </a:lnTo>
                      <a:lnTo>
                        <a:pt x="321" y="11"/>
                      </a:lnTo>
                      <a:lnTo>
                        <a:pt x="316" y="16"/>
                      </a:lnTo>
                      <a:lnTo>
                        <a:pt x="312" y="21"/>
                      </a:lnTo>
                      <a:lnTo>
                        <a:pt x="307" y="31"/>
                      </a:lnTo>
                      <a:lnTo>
                        <a:pt x="304" y="39"/>
                      </a:lnTo>
                      <a:lnTo>
                        <a:pt x="304" y="48"/>
                      </a:lnTo>
                      <a:lnTo>
                        <a:pt x="307" y="61"/>
                      </a:lnTo>
                      <a:lnTo>
                        <a:pt x="298" y="58"/>
                      </a:lnTo>
                      <a:lnTo>
                        <a:pt x="290" y="55"/>
                      </a:lnTo>
                      <a:lnTo>
                        <a:pt x="286" y="55"/>
                      </a:lnTo>
                      <a:lnTo>
                        <a:pt x="281" y="57"/>
                      </a:lnTo>
                      <a:lnTo>
                        <a:pt x="275" y="57"/>
                      </a:lnTo>
                      <a:lnTo>
                        <a:pt x="270" y="57"/>
                      </a:lnTo>
                      <a:lnTo>
                        <a:pt x="266" y="57"/>
                      </a:lnTo>
                      <a:lnTo>
                        <a:pt x="262" y="54"/>
                      </a:lnTo>
                      <a:lnTo>
                        <a:pt x="257" y="52"/>
                      </a:lnTo>
                      <a:lnTo>
                        <a:pt x="252" y="51"/>
                      </a:lnTo>
                      <a:lnTo>
                        <a:pt x="243" y="51"/>
                      </a:lnTo>
                      <a:lnTo>
                        <a:pt x="235" y="48"/>
                      </a:lnTo>
                      <a:lnTo>
                        <a:pt x="223" y="46"/>
                      </a:lnTo>
                      <a:lnTo>
                        <a:pt x="217" y="46"/>
                      </a:lnTo>
                      <a:lnTo>
                        <a:pt x="211" y="46"/>
                      </a:lnTo>
                      <a:lnTo>
                        <a:pt x="205" y="47"/>
                      </a:lnTo>
                      <a:lnTo>
                        <a:pt x="200" y="50"/>
                      </a:lnTo>
                      <a:lnTo>
                        <a:pt x="196" y="54"/>
                      </a:lnTo>
                      <a:lnTo>
                        <a:pt x="190" y="58"/>
                      </a:lnTo>
                      <a:lnTo>
                        <a:pt x="182" y="67"/>
                      </a:lnTo>
                      <a:lnTo>
                        <a:pt x="175" y="75"/>
                      </a:lnTo>
                      <a:lnTo>
                        <a:pt x="167" y="85"/>
                      </a:lnTo>
                      <a:lnTo>
                        <a:pt x="162" y="94"/>
                      </a:lnTo>
                      <a:lnTo>
                        <a:pt x="156" y="93"/>
                      </a:lnTo>
                      <a:lnTo>
                        <a:pt x="150" y="90"/>
                      </a:lnTo>
                      <a:lnTo>
                        <a:pt x="143" y="88"/>
                      </a:lnTo>
                      <a:lnTo>
                        <a:pt x="136" y="86"/>
                      </a:lnTo>
                      <a:lnTo>
                        <a:pt x="127" y="86"/>
                      </a:lnTo>
                      <a:lnTo>
                        <a:pt x="117" y="86"/>
                      </a:lnTo>
                      <a:lnTo>
                        <a:pt x="109" y="88"/>
                      </a:lnTo>
                      <a:lnTo>
                        <a:pt x="100" y="90"/>
                      </a:lnTo>
                      <a:lnTo>
                        <a:pt x="90" y="96"/>
                      </a:lnTo>
                      <a:lnTo>
                        <a:pt x="83" y="102"/>
                      </a:lnTo>
                      <a:lnTo>
                        <a:pt x="81" y="109"/>
                      </a:lnTo>
                      <a:lnTo>
                        <a:pt x="79" y="117"/>
                      </a:lnTo>
                      <a:lnTo>
                        <a:pt x="81" y="125"/>
                      </a:lnTo>
                      <a:lnTo>
                        <a:pt x="85" y="135"/>
                      </a:lnTo>
                      <a:lnTo>
                        <a:pt x="89" y="143"/>
                      </a:lnTo>
                      <a:lnTo>
                        <a:pt x="94" y="151"/>
                      </a:lnTo>
                      <a:lnTo>
                        <a:pt x="90" y="150"/>
                      </a:lnTo>
                      <a:lnTo>
                        <a:pt x="87" y="151"/>
                      </a:lnTo>
                      <a:lnTo>
                        <a:pt x="83" y="154"/>
                      </a:lnTo>
                      <a:lnTo>
                        <a:pt x="81" y="159"/>
                      </a:lnTo>
                      <a:lnTo>
                        <a:pt x="75" y="163"/>
                      </a:lnTo>
                      <a:lnTo>
                        <a:pt x="71" y="165"/>
                      </a:lnTo>
                      <a:lnTo>
                        <a:pt x="64" y="165"/>
                      </a:lnTo>
                      <a:lnTo>
                        <a:pt x="59" y="165"/>
                      </a:lnTo>
                      <a:lnTo>
                        <a:pt x="54" y="167"/>
                      </a:lnTo>
                      <a:lnTo>
                        <a:pt x="50" y="173"/>
                      </a:lnTo>
                      <a:lnTo>
                        <a:pt x="46" y="178"/>
                      </a:lnTo>
                      <a:lnTo>
                        <a:pt x="44" y="184"/>
                      </a:lnTo>
                      <a:lnTo>
                        <a:pt x="47" y="189"/>
                      </a:lnTo>
                      <a:lnTo>
                        <a:pt x="50" y="193"/>
                      </a:lnTo>
                      <a:lnTo>
                        <a:pt x="54" y="197"/>
                      </a:lnTo>
                      <a:lnTo>
                        <a:pt x="59" y="201"/>
                      </a:lnTo>
                      <a:lnTo>
                        <a:pt x="62" y="207"/>
                      </a:lnTo>
                      <a:lnTo>
                        <a:pt x="55" y="209"/>
                      </a:lnTo>
                      <a:lnTo>
                        <a:pt x="47" y="211"/>
                      </a:lnTo>
                      <a:lnTo>
                        <a:pt x="40" y="212"/>
                      </a:lnTo>
                      <a:lnTo>
                        <a:pt x="32" y="215"/>
                      </a:lnTo>
                      <a:lnTo>
                        <a:pt x="27" y="217"/>
                      </a:lnTo>
                      <a:lnTo>
                        <a:pt x="20" y="221"/>
                      </a:lnTo>
                      <a:lnTo>
                        <a:pt x="16" y="227"/>
                      </a:lnTo>
                      <a:lnTo>
                        <a:pt x="12" y="232"/>
                      </a:lnTo>
                      <a:lnTo>
                        <a:pt x="5" y="244"/>
                      </a:lnTo>
                      <a:lnTo>
                        <a:pt x="1" y="259"/>
                      </a:lnTo>
                      <a:lnTo>
                        <a:pt x="0" y="265"/>
                      </a:lnTo>
                      <a:lnTo>
                        <a:pt x="0" y="269"/>
                      </a:lnTo>
                      <a:lnTo>
                        <a:pt x="1" y="274"/>
                      </a:lnTo>
                      <a:lnTo>
                        <a:pt x="2" y="277"/>
                      </a:lnTo>
                      <a:lnTo>
                        <a:pt x="8" y="284"/>
                      </a:lnTo>
                      <a:lnTo>
                        <a:pt x="14" y="288"/>
                      </a:lnTo>
                      <a:lnTo>
                        <a:pt x="23" y="292"/>
                      </a:lnTo>
                      <a:lnTo>
                        <a:pt x="32" y="295"/>
                      </a:lnTo>
                      <a:lnTo>
                        <a:pt x="50" y="300"/>
                      </a:lnTo>
                      <a:lnTo>
                        <a:pt x="48" y="305"/>
                      </a:lnTo>
                      <a:lnTo>
                        <a:pt x="48" y="311"/>
                      </a:lnTo>
                      <a:lnTo>
                        <a:pt x="50" y="315"/>
                      </a:lnTo>
                      <a:lnTo>
                        <a:pt x="55" y="320"/>
                      </a:lnTo>
                      <a:lnTo>
                        <a:pt x="62" y="324"/>
                      </a:lnTo>
                      <a:lnTo>
                        <a:pt x="69" y="326"/>
                      </a:lnTo>
                      <a:lnTo>
                        <a:pt x="77" y="328"/>
                      </a:lnTo>
                      <a:lnTo>
                        <a:pt x="83" y="331"/>
                      </a:lnTo>
                      <a:lnTo>
                        <a:pt x="83" y="339"/>
                      </a:lnTo>
                      <a:lnTo>
                        <a:pt x="83" y="347"/>
                      </a:lnTo>
                      <a:lnTo>
                        <a:pt x="86" y="354"/>
                      </a:lnTo>
                      <a:lnTo>
                        <a:pt x="89" y="357"/>
                      </a:lnTo>
                      <a:lnTo>
                        <a:pt x="92" y="358"/>
                      </a:lnTo>
                      <a:lnTo>
                        <a:pt x="96" y="359"/>
                      </a:lnTo>
                      <a:lnTo>
                        <a:pt x="100" y="359"/>
                      </a:lnTo>
                      <a:lnTo>
                        <a:pt x="104" y="359"/>
                      </a:lnTo>
                      <a:lnTo>
                        <a:pt x="108" y="359"/>
                      </a:lnTo>
                      <a:lnTo>
                        <a:pt x="112" y="362"/>
                      </a:lnTo>
                      <a:lnTo>
                        <a:pt x="98" y="362"/>
                      </a:lnTo>
                      <a:lnTo>
                        <a:pt x="92" y="363"/>
                      </a:lnTo>
                      <a:lnTo>
                        <a:pt x="86" y="368"/>
                      </a:lnTo>
                      <a:lnTo>
                        <a:pt x="81" y="372"/>
                      </a:lnTo>
                      <a:lnTo>
                        <a:pt x="77" y="378"/>
                      </a:lnTo>
                      <a:lnTo>
                        <a:pt x="73" y="385"/>
                      </a:lnTo>
                      <a:lnTo>
                        <a:pt x="71" y="392"/>
                      </a:lnTo>
                      <a:lnTo>
                        <a:pt x="70" y="396"/>
                      </a:lnTo>
                      <a:lnTo>
                        <a:pt x="71" y="400"/>
                      </a:lnTo>
                      <a:lnTo>
                        <a:pt x="75" y="407"/>
                      </a:lnTo>
                      <a:lnTo>
                        <a:pt x="81" y="414"/>
                      </a:lnTo>
                      <a:lnTo>
                        <a:pt x="89" y="419"/>
                      </a:lnTo>
                      <a:lnTo>
                        <a:pt x="97" y="423"/>
                      </a:lnTo>
                      <a:lnTo>
                        <a:pt x="106" y="426"/>
                      </a:lnTo>
                      <a:lnTo>
                        <a:pt x="115" y="426"/>
                      </a:lnTo>
                      <a:lnTo>
                        <a:pt x="123" y="426"/>
                      </a:lnTo>
                      <a:lnTo>
                        <a:pt x="123" y="427"/>
                      </a:lnTo>
                      <a:lnTo>
                        <a:pt x="125" y="428"/>
                      </a:lnTo>
                      <a:lnTo>
                        <a:pt x="131" y="431"/>
                      </a:lnTo>
                      <a:lnTo>
                        <a:pt x="136" y="432"/>
                      </a:lnTo>
                      <a:lnTo>
                        <a:pt x="142" y="432"/>
                      </a:lnTo>
                      <a:lnTo>
                        <a:pt x="143" y="435"/>
                      </a:lnTo>
                      <a:lnTo>
                        <a:pt x="142" y="438"/>
                      </a:lnTo>
                      <a:lnTo>
                        <a:pt x="140" y="445"/>
                      </a:lnTo>
                      <a:lnTo>
                        <a:pt x="144" y="446"/>
                      </a:lnTo>
                      <a:lnTo>
                        <a:pt x="148" y="447"/>
                      </a:lnTo>
                      <a:lnTo>
                        <a:pt x="158" y="449"/>
                      </a:lnTo>
                      <a:lnTo>
                        <a:pt x="158" y="454"/>
                      </a:lnTo>
                      <a:lnTo>
                        <a:pt x="161" y="458"/>
                      </a:lnTo>
                      <a:lnTo>
                        <a:pt x="163" y="462"/>
                      </a:lnTo>
                      <a:lnTo>
                        <a:pt x="167" y="465"/>
                      </a:lnTo>
                      <a:lnTo>
                        <a:pt x="174" y="472"/>
                      </a:lnTo>
                      <a:lnTo>
                        <a:pt x="177" y="474"/>
                      </a:lnTo>
                      <a:lnTo>
                        <a:pt x="178" y="478"/>
                      </a:lnTo>
                      <a:lnTo>
                        <a:pt x="183" y="480"/>
                      </a:lnTo>
                      <a:lnTo>
                        <a:pt x="190" y="478"/>
                      </a:lnTo>
                      <a:lnTo>
                        <a:pt x="196" y="477"/>
                      </a:lnTo>
                      <a:lnTo>
                        <a:pt x="200" y="473"/>
                      </a:lnTo>
                      <a:lnTo>
                        <a:pt x="204" y="470"/>
                      </a:lnTo>
                      <a:lnTo>
                        <a:pt x="208" y="465"/>
                      </a:lnTo>
                      <a:lnTo>
                        <a:pt x="211" y="459"/>
                      </a:lnTo>
                      <a:lnTo>
                        <a:pt x="212" y="454"/>
                      </a:lnTo>
                      <a:lnTo>
                        <a:pt x="215" y="457"/>
                      </a:lnTo>
                      <a:lnTo>
                        <a:pt x="217" y="457"/>
                      </a:lnTo>
                      <a:lnTo>
                        <a:pt x="224" y="458"/>
                      </a:lnTo>
                      <a:lnTo>
                        <a:pt x="232" y="457"/>
                      </a:lnTo>
                      <a:lnTo>
                        <a:pt x="235" y="454"/>
                      </a:lnTo>
                      <a:lnTo>
                        <a:pt x="236" y="453"/>
                      </a:lnTo>
                      <a:lnTo>
                        <a:pt x="239" y="447"/>
                      </a:lnTo>
                      <a:lnTo>
                        <a:pt x="240" y="441"/>
                      </a:lnTo>
                      <a:lnTo>
                        <a:pt x="240" y="427"/>
                      </a:lnTo>
                      <a:lnTo>
                        <a:pt x="244" y="427"/>
                      </a:lnTo>
                      <a:lnTo>
                        <a:pt x="248" y="428"/>
                      </a:lnTo>
                      <a:lnTo>
                        <a:pt x="254" y="431"/>
                      </a:lnTo>
                      <a:lnTo>
                        <a:pt x="257" y="432"/>
                      </a:lnTo>
                      <a:lnTo>
                        <a:pt x="259" y="434"/>
                      </a:lnTo>
                      <a:lnTo>
                        <a:pt x="262" y="432"/>
                      </a:lnTo>
                      <a:lnTo>
                        <a:pt x="266" y="431"/>
                      </a:lnTo>
                      <a:lnTo>
                        <a:pt x="262" y="422"/>
                      </a:lnTo>
                      <a:lnTo>
                        <a:pt x="258" y="414"/>
                      </a:lnTo>
                      <a:lnTo>
                        <a:pt x="250" y="399"/>
                      </a:lnTo>
                      <a:lnTo>
                        <a:pt x="242" y="382"/>
                      </a:lnTo>
                      <a:lnTo>
                        <a:pt x="239" y="374"/>
                      </a:lnTo>
                      <a:lnTo>
                        <a:pt x="238" y="365"/>
                      </a:lnTo>
                      <a:lnTo>
                        <a:pt x="238" y="353"/>
                      </a:lnTo>
                      <a:lnTo>
                        <a:pt x="248" y="353"/>
                      </a:lnTo>
                      <a:lnTo>
                        <a:pt x="252" y="353"/>
                      </a:lnTo>
                      <a:lnTo>
                        <a:pt x="257" y="351"/>
                      </a:lnTo>
                      <a:lnTo>
                        <a:pt x="261" y="349"/>
                      </a:lnTo>
                      <a:lnTo>
                        <a:pt x="263" y="346"/>
                      </a:lnTo>
                      <a:lnTo>
                        <a:pt x="266" y="339"/>
                      </a:lnTo>
                      <a:lnTo>
                        <a:pt x="266" y="331"/>
                      </a:lnTo>
                      <a:lnTo>
                        <a:pt x="266" y="322"/>
                      </a:lnTo>
                      <a:lnTo>
                        <a:pt x="270" y="322"/>
                      </a:lnTo>
                      <a:lnTo>
                        <a:pt x="273" y="320"/>
                      </a:lnTo>
                      <a:lnTo>
                        <a:pt x="274" y="317"/>
                      </a:lnTo>
                      <a:lnTo>
                        <a:pt x="275" y="315"/>
                      </a:lnTo>
                      <a:lnTo>
                        <a:pt x="280" y="313"/>
                      </a:lnTo>
                      <a:lnTo>
                        <a:pt x="282" y="312"/>
                      </a:lnTo>
                      <a:lnTo>
                        <a:pt x="284" y="309"/>
                      </a:lnTo>
                      <a:lnTo>
                        <a:pt x="284" y="308"/>
                      </a:lnTo>
                      <a:lnTo>
                        <a:pt x="285" y="303"/>
                      </a:lnTo>
                      <a:lnTo>
                        <a:pt x="285" y="301"/>
                      </a:lnTo>
                      <a:lnTo>
                        <a:pt x="286" y="299"/>
                      </a:lnTo>
                      <a:lnTo>
                        <a:pt x="289" y="297"/>
                      </a:lnTo>
                      <a:lnTo>
                        <a:pt x="293" y="297"/>
                      </a:lnTo>
                      <a:lnTo>
                        <a:pt x="301" y="296"/>
                      </a:lnTo>
                      <a:lnTo>
                        <a:pt x="317" y="299"/>
                      </a:lnTo>
                      <a:lnTo>
                        <a:pt x="319" y="309"/>
                      </a:lnTo>
                      <a:lnTo>
                        <a:pt x="321" y="317"/>
                      </a:lnTo>
                      <a:lnTo>
                        <a:pt x="327" y="324"/>
                      </a:lnTo>
                      <a:lnTo>
                        <a:pt x="335" y="331"/>
                      </a:lnTo>
                      <a:lnTo>
                        <a:pt x="343" y="336"/>
                      </a:lnTo>
                      <a:lnTo>
                        <a:pt x="347" y="338"/>
                      </a:lnTo>
                      <a:lnTo>
                        <a:pt x="350" y="336"/>
                      </a:lnTo>
                      <a:lnTo>
                        <a:pt x="355" y="334"/>
                      </a:lnTo>
                      <a:lnTo>
                        <a:pt x="365" y="327"/>
                      </a:lnTo>
                      <a:lnTo>
                        <a:pt x="367" y="330"/>
                      </a:lnTo>
                      <a:lnTo>
                        <a:pt x="371" y="332"/>
                      </a:lnTo>
                      <a:lnTo>
                        <a:pt x="381" y="335"/>
                      </a:lnTo>
                      <a:lnTo>
                        <a:pt x="400" y="338"/>
                      </a:lnTo>
                      <a:lnTo>
                        <a:pt x="393" y="350"/>
                      </a:lnTo>
                      <a:lnTo>
                        <a:pt x="386" y="362"/>
                      </a:lnTo>
                      <a:lnTo>
                        <a:pt x="381" y="376"/>
                      </a:lnTo>
                      <a:lnTo>
                        <a:pt x="380" y="382"/>
                      </a:lnTo>
                      <a:lnTo>
                        <a:pt x="380" y="389"/>
                      </a:lnTo>
                      <a:lnTo>
                        <a:pt x="384" y="389"/>
                      </a:lnTo>
                      <a:lnTo>
                        <a:pt x="386" y="391"/>
                      </a:lnTo>
                      <a:lnTo>
                        <a:pt x="388" y="396"/>
                      </a:lnTo>
                      <a:lnTo>
                        <a:pt x="389" y="401"/>
                      </a:lnTo>
                      <a:lnTo>
                        <a:pt x="392" y="403"/>
                      </a:lnTo>
                      <a:lnTo>
                        <a:pt x="394" y="405"/>
                      </a:lnTo>
                      <a:lnTo>
                        <a:pt x="399" y="412"/>
                      </a:lnTo>
                      <a:lnTo>
                        <a:pt x="403" y="420"/>
                      </a:lnTo>
                      <a:lnTo>
                        <a:pt x="405" y="423"/>
                      </a:lnTo>
                      <a:lnTo>
                        <a:pt x="408" y="426"/>
                      </a:lnTo>
                      <a:lnTo>
                        <a:pt x="413" y="428"/>
                      </a:lnTo>
                      <a:lnTo>
                        <a:pt x="420" y="430"/>
                      </a:lnTo>
                      <a:lnTo>
                        <a:pt x="426" y="430"/>
                      </a:lnTo>
                      <a:lnTo>
                        <a:pt x="432" y="428"/>
                      </a:lnTo>
                      <a:lnTo>
                        <a:pt x="439" y="437"/>
                      </a:lnTo>
                      <a:lnTo>
                        <a:pt x="445" y="445"/>
                      </a:lnTo>
                      <a:lnTo>
                        <a:pt x="451" y="451"/>
                      </a:lnTo>
                      <a:lnTo>
                        <a:pt x="455" y="454"/>
                      </a:lnTo>
                      <a:lnTo>
                        <a:pt x="461" y="457"/>
                      </a:lnTo>
                      <a:lnTo>
                        <a:pt x="467" y="457"/>
                      </a:lnTo>
                      <a:lnTo>
                        <a:pt x="473" y="455"/>
                      </a:lnTo>
                      <a:lnTo>
                        <a:pt x="478" y="453"/>
                      </a:lnTo>
                      <a:lnTo>
                        <a:pt x="482" y="450"/>
                      </a:lnTo>
                      <a:lnTo>
                        <a:pt x="490" y="445"/>
                      </a:lnTo>
                      <a:lnTo>
                        <a:pt x="499" y="441"/>
                      </a:lnTo>
                      <a:lnTo>
                        <a:pt x="515" y="434"/>
                      </a:lnTo>
                      <a:lnTo>
                        <a:pt x="522" y="428"/>
                      </a:lnTo>
                      <a:lnTo>
                        <a:pt x="527" y="423"/>
                      </a:lnTo>
                      <a:lnTo>
                        <a:pt x="531" y="416"/>
                      </a:lnTo>
                      <a:lnTo>
                        <a:pt x="532" y="405"/>
                      </a:lnTo>
                      <a:lnTo>
                        <a:pt x="539" y="405"/>
                      </a:lnTo>
                      <a:lnTo>
                        <a:pt x="547" y="403"/>
                      </a:lnTo>
                      <a:lnTo>
                        <a:pt x="550" y="401"/>
                      </a:lnTo>
                      <a:lnTo>
                        <a:pt x="551" y="399"/>
                      </a:lnTo>
                      <a:lnTo>
                        <a:pt x="555" y="397"/>
                      </a:lnTo>
                      <a:lnTo>
                        <a:pt x="558" y="397"/>
                      </a:lnTo>
                      <a:lnTo>
                        <a:pt x="562" y="397"/>
                      </a:lnTo>
                      <a:lnTo>
                        <a:pt x="565" y="395"/>
                      </a:lnTo>
                      <a:lnTo>
                        <a:pt x="568" y="392"/>
                      </a:lnTo>
                      <a:lnTo>
                        <a:pt x="569" y="388"/>
                      </a:lnTo>
                      <a:lnTo>
                        <a:pt x="569" y="378"/>
                      </a:lnTo>
                      <a:lnTo>
                        <a:pt x="584" y="377"/>
                      </a:lnTo>
                      <a:lnTo>
                        <a:pt x="597" y="376"/>
                      </a:lnTo>
                      <a:lnTo>
                        <a:pt x="604" y="374"/>
                      </a:lnTo>
                      <a:lnTo>
                        <a:pt x="611" y="372"/>
                      </a:lnTo>
                      <a:lnTo>
                        <a:pt x="616" y="366"/>
                      </a:lnTo>
                      <a:lnTo>
                        <a:pt x="622" y="361"/>
                      </a:lnTo>
                      <a:lnTo>
                        <a:pt x="626" y="354"/>
                      </a:lnTo>
                      <a:lnTo>
                        <a:pt x="627" y="349"/>
                      </a:lnTo>
                      <a:lnTo>
                        <a:pt x="628" y="342"/>
                      </a:lnTo>
                      <a:lnTo>
                        <a:pt x="628" y="335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3175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grpSp>
              <p:nvGrpSpPr>
                <p:cNvPr id="1778" name="Group 963"/>
                <p:cNvGrpSpPr>
                  <a:grpSpLocks noChangeAspect="1"/>
                </p:cNvGrpSpPr>
                <p:nvPr/>
              </p:nvGrpSpPr>
              <p:grpSpPr bwMode="auto">
                <a:xfrm>
                  <a:off x="2245" y="1298"/>
                  <a:ext cx="136" cy="317"/>
                  <a:chOff x="1479" y="5783"/>
                  <a:chExt cx="244" cy="482"/>
                </a:xfrm>
              </p:grpSpPr>
              <p:sp>
                <p:nvSpPr>
                  <p:cNvPr id="1779" name="Freeform 964"/>
                  <p:cNvSpPr>
                    <a:spLocks noChangeAspect="1"/>
                  </p:cNvSpPr>
                  <p:nvPr/>
                </p:nvSpPr>
                <p:spPr bwMode="auto">
                  <a:xfrm>
                    <a:off x="1535" y="5782"/>
                    <a:ext cx="170" cy="321"/>
                  </a:xfrm>
                  <a:custGeom>
                    <a:avLst/>
                    <a:gdLst>
                      <a:gd name="T0" fmla="*/ 153 w 168"/>
                      <a:gd name="T1" fmla="*/ 117 h 318"/>
                      <a:gd name="T2" fmla="*/ 142 w 168"/>
                      <a:gd name="T3" fmla="*/ 118 h 318"/>
                      <a:gd name="T4" fmla="*/ 136 w 168"/>
                      <a:gd name="T5" fmla="*/ 123 h 318"/>
                      <a:gd name="T6" fmla="*/ 116 w 168"/>
                      <a:gd name="T7" fmla="*/ 155 h 318"/>
                      <a:gd name="T8" fmla="*/ 90 w 168"/>
                      <a:gd name="T9" fmla="*/ 196 h 318"/>
                      <a:gd name="T10" fmla="*/ 82 w 168"/>
                      <a:gd name="T11" fmla="*/ 211 h 318"/>
                      <a:gd name="T12" fmla="*/ 76 w 168"/>
                      <a:gd name="T13" fmla="*/ 215 h 318"/>
                      <a:gd name="T14" fmla="*/ 74 w 168"/>
                      <a:gd name="T15" fmla="*/ 202 h 318"/>
                      <a:gd name="T16" fmla="*/ 81 w 168"/>
                      <a:gd name="T17" fmla="*/ 179 h 318"/>
                      <a:gd name="T18" fmla="*/ 86 w 168"/>
                      <a:gd name="T19" fmla="*/ 156 h 318"/>
                      <a:gd name="T20" fmla="*/ 105 w 168"/>
                      <a:gd name="T21" fmla="*/ 86 h 318"/>
                      <a:gd name="T22" fmla="*/ 119 w 168"/>
                      <a:gd name="T23" fmla="*/ 15 h 318"/>
                      <a:gd name="T24" fmla="*/ 115 w 168"/>
                      <a:gd name="T25" fmla="*/ 25 h 318"/>
                      <a:gd name="T26" fmla="*/ 97 w 168"/>
                      <a:gd name="T27" fmla="*/ 91 h 318"/>
                      <a:gd name="T28" fmla="*/ 97 w 168"/>
                      <a:gd name="T29" fmla="*/ 81 h 318"/>
                      <a:gd name="T30" fmla="*/ 96 w 168"/>
                      <a:gd name="T31" fmla="*/ 77 h 318"/>
                      <a:gd name="T32" fmla="*/ 96 w 168"/>
                      <a:gd name="T33" fmla="*/ 56 h 318"/>
                      <a:gd name="T34" fmla="*/ 94 w 168"/>
                      <a:gd name="T35" fmla="*/ 92 h 318"/>
                      <a:gd name="T36" fmla="*/ 92 w 168"/>
                      <a:gd name="T37" fmla="*/ 103 h 318"/>
                      <a:gd name="T38" fmla="*/ 81 w 168"/>
                      <a:gd name="T39" fmla="*/ 148 h 318"/>
                      <a:gd name="T40" fmla="*/ 66 w 168"/>
                      <a:gd name="T41" fmla="*/ 180 h 318"/>
                      <a:gd name="T42" fmla="*/ 62 w 168"/>
                      <a:gd name="T43" fmla="*/ 182 h 318"/>
                      <a:gd name="T44" fmla="*/ 49 w 168"/>
                      <a:gd name="T45" fmla="*/ 161 h 318"/>
                      <a:gd name="T46" fmla="*/ 43 w 168"/>
                      <a:gd name="T47" fmla="*/ 138 h 318"/>
                      <a:gd name="T48" fmla="*/ 20 w 168"/>
                      <a:gd name="T49" fmla="*/ 54 h 318"/>
                      <a:gd name="T50" fmla="*/ 16 w 168"/>
                      <a:gd name="T51" fmla="*/ 36 h 318"/>
                      <a:gd name="T52" fmla="*/ 1 w 168"/>
                      <a:gd name="T53" fmla="*/ 0 h 318"/>
                      <a:gd name="T54" fmla="*/ 1 w 168"/>
                      <a:gd name="T55" fmla="*/ 15 h 318"/>
                      <a:gd name="T56" fmla="*/ 27 w 168"/>
                      <a:gd name="T57" fmla="*/ 132 h 318"/>
                      <a:gd name="T58" fmla="*/ 32 w 168"/>
                      <a:gd name="T59" fmla="*/ 150 h 318"/>
                      <a:gd name="T60" fmla="*/ 46 w 168"/>
                      <a:gd name="T61" fmla="*/ 225 h 318"/>
                      <a:gd name="T62" fmla="*/ 40 w 168"/>
                      <a:gd name="T63" fmla="*/ 232 h 318"/>
                      <a:gd name="T64" fmla="*/ 36 w 168"/>
                      <a:gd name="T65" fmla="*/ 228 h 318"/>
                      <a:gd name="T66" fmla="*/ 23 w 168"/>
                      <a:gd name="T67" fmla="*/ 187 h 318"/>
                      <a:gd name="T68" fmla="*/ 13 w 168"/>
                      <a:gd name="T69" fmla="*/ 115 h 318"/>
                      <a:gd name="T70" fmla="*/ 12 w 168"/>
                      <a:gd name="T71" fmla="*/ 146 h 318"/>
                      <a:gd name="T72" fmla="*/ 12 w 168"/>
                      <a:gd name="T73" fmla="*/ 178 h 318"/>
                      <a:gd name="T74" fmla="*/ 7 w 168"/>
                      <a:gd name="T75" fmla="*/ 178 h 318"/>
                      <a:gd name="T76" fmla="*/ 1 w 168"/>
                      <a:gd name="T77" fmla="*/ 176 h 318"/>
                      <a:gd name="T78" fmla="*/ 20 w 168"/>
                      <a:gd name="T79" fmla="*/ 226 h 318"/>
                      <a:gd name="T80" fmla="*/ 36 w 168"/>
                      <a:gd name="T81" fmla="*/ 305 h 318"/>
                      <a:gd name="T82" fmla="*/ 51 w 168"/>
                      <a:gd name="T83" fmla="*/ 317 h 318"/>
                      <a:gd name="T84" fmla="*/ 73 w 168"/>
                      <a:gd name="T85" fmla="*/ 318 h 318"/>
                      <a:gd name="T86" fmla="*/ 82 w 168"/>
                      <a:gd name="T87" fmla="*/ 314 h 318"/>
                      <a:gd name="T88" fmla="*/ 94 w 168"/>
                      <a:gd name="T89" fmla="*/ 253 h 318"/>
                      <a:gd name="T90" fmla="*/ 109 w 168"/>
                      <a:gd name="T91" fmla="*/ 211 h 318"/>
                      <a:gd name="T92" fmla="*/ 138 w 168"/>
                      <a:gd name="T93" fmla="*/ 169 h 318"/>
                      <a:gd name="T94" fmla="*/ 168 w 168"/>
                      <a:gd name="T95" fmla="*/ 111 h 318"/>
                      <a:gd name="T96" fmla="*/ 161 w 168"/>
                      <a:gd name="T97" fmla="*/ 114 h 3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168" h="318">
                        <a:moveTo>
                          <a:pt x="161" y="114"/>
                        </a:moveTo>
                        <a:lnTo>
                          <a:pt x="161" y="114"/>
                        </a:lnTo>
                        <a:lnTo>
                          <a:pt x="153" y="117"/>
                        </a:lnTo>
                        <a:lnTo>
                          <a:pt x="145" y="118"/>
                        </a:lnTo>
                        <a:lnTo>
                          <a:pt x="145" y="118"/>
                        </a:lnTo>
                        <a:lnTo>
                          <a:pt x="142" y="118"/>
                        </a:lnTo>
                        <a:lnTo>
                          <a:pt x="139" y="118"/>
                        </a:lnTo>
                        <a:lnTo>
                          <a:pt x="139" y="118"/>
                        </a:lnTo>
                        <a:lnTo>
                          <a:pt x="136" y="123"/>
                        </a:lnTo>
                        <a:lnTo>
                          <a:pt x="132" y="129"/>
                        </a:lnTo>
                        <a:lnTo>
                          <a:pt x="132" y="129"/>
                        </a:lnTo>
                        <a:lnTo>
                          <a:pt x="116" y="155"/>
                        </a:lnTo>
                        <a:lnTo>
                          <a:pt x="101" y="180"/>
                        </a:lnTo>
                        <a:lnTo>
                          <a:pt x="101" y="180"/>
                        </a:lnTo>
                        <a:lnTo>
                          <a:pt x="90" y="196"/>
                        </a:lnTo>
                        <a:lnTo>
                          <a:pt x="90" y="196"/>
                        </a:lnTo>
                        <a:lnTo>
                          <a:pt x="88" y="205"/>
                        </a:lnTo>
                        <a:lnTo>
                          <a:pt x="82" y="211"/>
                        </a:lnTo>
                        <a:lnTo>
                          <a:pt x="82" y="211"/>
                        </a:lnTo>
                        <a:lnTo>
                          <a:pt x="78" y="214"/>
                        </a:lnTo>
                        <a:lnTo>
                          <a:pt x="76" y="215"/>
                        </a:lnTo>
                        <a:lnTo>
                          <a:pt x="76" y="215"/>
                        </a:lnTo>
                        <a:lnTo>
                          <a:pt x="74" y="209"/>
                        </a:lnTo>
                        <a:lnTo>
                          <a:pt x="74" y="202"/>
                        </a:lnTo>
                        <a:lnTo>
                          <a:pt x="74" y="202"/>
                        </a:lnTo>
                        <a:lnTo>
                          <a:pt x="78" y="191"/>
                        </a:lnTo>
                        <a:lnTo>
                          <a:pt x="81" y="179"/>
                        </a:lnTo>
                        <a:lnTo>
                          <a:pt x="84" y="167"/>
                        </a:lnTo>
                        <a:lnTo>
                          <a:pt x="86" y="156"/>
                        </a:lnTo>
                        <a:lnTo>
                          <a:pt x="86" y="156"/>
                        </a:lnTo>
                        <a:lnTo>
                          <a:pt x="90" y="148"/>
                        </a:lnTo>
                        <a:lnTo>
                          <a:pt x="94" y="132"/>
                        </a:lnTo>
                        <a:lnTo>
                          <a:pt x="105" y="86"/>
                        </a:lnTo>
                        <a:lnTo>
                          <a:pt x="115" y="41"/>
                        </a:lnTo>
                        <a:lnTo>
                          <a:pt x="117" y="25"/>
                        </a:lnTo>
                        <a:lnTo>
                          <a:pt x="119" y="15"/>
                        </a:lnTo>
                        <a:lnTo>
                          <a:pt x="119" y="15"/>
                        </a:lnTo>
                        <a:lnTo>
                          <a:pt x="117" y="17"/>
                        </a:lnTo>
                        <a:lnTo>
                          <a:pt x="115" y="25"/>
                        </a:lnTo>
                        <a:lnTo>
                          <a:pt x="108" y="53"/>
                        </a:lnTo>
                        <a:lnTo>
                          <a:pt x="97" y="91"/>
                        </a:lnTo>
                        <a:lnTo>
                          <a:pt x="97" y="91"/>
                        </a:lnTo>
                        <a:lnTo>
                          <a:pt x="99" y="86"/>
                        </a:lnTo>
                        <a:lnTo>
                          <a:pt x="97" y="84"/>
                        </a:lnTo>
                        <a:lnTo>
                          <a:pt x="97" y="81"/>
                        </a:lnTo>
                        <a:lnTo>
                          <a:pt x="96" y="76"/>
                        </a:lnTo>
                        <a:lnTo>
                          <a:pt x="96" y="76"/>
                        </a:lnTo>
                        <a:lnTo>
                          <a:pt x="96" y="77"/>
                        </a:lnTo>
                        <a:lnTo>
                          <a:pt x="96" y="76"/>
                        </a:lnTo>
                        <a:lnTo>
                          <a:pt x="96" y="65"/>
                        </a:lnTo>
                        <a:lnTo>
                          <a:pt x="96" y="56"/>
                        </a:lnTo>
                        <a:lnTo>
                          <a:pt x="96" y="56"/>
                        </a:lnTo>
                        <a:lnTo>
                          <a:pt x="96" y="75"/>
                        </a:lnTo>
                        <a:lnTo>
                          <a:pt x="94" y="92"/>
                        </a:lnTo>
                        <a:lnTo>
                          <a:pt x="94" y="92"/>
                        </a:lnTo>
                        <a:lnTo>
                          <a:pt x="93" y="98"/>
                        </a:lnTo>
                        <a:lnTo>
                          <a:pt x="92" y="103"/>
                        </a:lnTo>
                        <a:lnTo>
                          <a:pt x="92" y="103"/>
                        </a:lnTo>
                        <a:lnTo>
                          <a:pt x="88" y="119"/>
                        </a:lnTo>
                        <a:lnTo>
                          <a:pt x="81" y="148"/>
                        </a:lnTo>
                        <a:lnTo>
                          <a:pt x="76" y="161"/>
                        </a:lnTo>
                        <a:lnTo>
                          <a:pt x="71" y="173"/>
                        </a:lnTo>
                        <a:lnTo>
                          <a:pt x="66" y="180"/>
                        </a:lnTo>
                        <a:lnTo>
                          <a:pt x="65" y="182"/>
                        </a:lnTo>
                        <a:lnTo>
                          <a:pt x="62" y="182"/>
                        </a:lnTo>
                        <a:lnTo>
                          <a:pt x="62" y="182"/>
                        </a:lnTo>
                        <a:lnTo>
                          <a:pt x="58" y="178"/>
                        </a:lnTo>
                        <a:lnTo>
                          <a:pt x="54" y="173"/>
                        </a:lnTo>
                        <a:lnTo>
                          <a:pt x="49" y="161"/>
                        </a:lnTo>
                        <a:lnTo>
                          <a:pt x="44" y="149"/>
                        </a:lnTo>
                        <a:lnTo>
                          <a:pt x="43" y="138"/>
                        </a:lnTo>
                        <a:lnTo>
                          <a:pt x="43" y="138"/>
                        </a:lnTo>
                        <a:lnTo>
                          <a:pt x="38" y="119"/>
                        </a:lnTo>
                        <a:lnTo>
                          <a:pt x="30" y="87"/>
                        </a:lnTo>
                        <a:lnTo>
                          <a:pt x="20" y="54"/>
                        </a:lnTo>
                        <a:lnTo>
                          <a:pt x="17" y="42"/>
                        </a:lnTo>
                        <a:lnTo>
                          <a:pt x="16" y="36"/>
                        </a:lnTo>
                        <a:lnTo>
                          <a:pt x="16" y="36"/>
                        </a:lnTo>
                        <a:lnTo>
                          <a:pt x="5" y="6"/>
                        </a:lnTo>
                        <a:lnTo>
                          <a:pt x="1" y="2"/>
                        </a:lnTo>
                        <a:lnTo>
                          <a:pt x="1" y="0"/>
                        </a:lnTo>
                        <a:lnTo>
                          <a:pt x="0" y="2"/>
                        </a:lnTo>
                        <a:lnTo>
                          <a:pt x="0" y="6"/>
                        </a:lnTo>
                        <a:lnTo>
                          <a:pt x="1" y="15"/>
                        </a:lnTo>
                        <a:lnTo>
                          <a:pt x="7" y="40"/>
                        </a:lnTo>
                        <a:lnTo>
                          <a:pt x="20" y="100"/>
                        </a:lnTo>
                        <a:lnTo>
                          <a:pt x="27" y="132"/>
                        </a:lnTo>
                        <a:lnTo>
                          <a:pt x="27" y="132"/>
                        </a:lnTo>
                        <a:lnTo>
                          <a:pt x="30" y="138"/>
                        </a:lnTo>
                        <a:lnTo>
                          <a:pt x="32" y="150"/>
                        </a:lnTo>
                        <a:lnTo>
                          <a:pt x="39" y="182"/>
                        </a:lnTo>
                        <a:lnTo>
                          <a:pt x="46" y="225"/>
                        </a:lnTo>
                        <a:lnTo>
                          <a:pt x="46" y="225"/>
                        </a:lnTo>
                        <a:lnTo>
                          <a:pt x="44" y="230"/>
                        </a:lnTo>
                        <a:lnTo>
                          <a:pt x="42" y="232"/>
                        </a:lnTo>
                        <a:lnTo>
                          <a:pt x="40" y="232"/>
                        </a:lnTo>
                        <a:lnTo>
                          <a:pt x="39" y="232"/>
                        </a:lnTo>
                        <a:lnTo>
                          <a:pt x="39" y="232"/>
                        </a:lnTo>
                        <a:lnTo>
                          <a:pt x="36" y="228"/>
                        </a:lnTo>
                        <a:lnTo>
                          <a:pt x="32" y="221"/>
                        </a:lnTo>
                        <a:lnTo>
                          <a:pt x="27" y="206"/>
                        </a:lnTo>
                        <a:lnTo>
                          <a:pt x="23" y="187"/>
                        </a:lnTo>
                        <a:lnTo>
                          <a:pt x="19" y="167"/>
                        </a:lnTo>
                        <a:lnTo>
                          <a:pt x="15" y="130"/>
                        </a:lnTo>
                        <a:lnTo>
                          <a:pt x="13" y="115"/>
                        </a:lnTo>
                        <a:lnTo>
                          <a:pt x="7" y="121"/>
                        </a:lnTo>
                        <a:lnTo>
                          <a:pt x="7" y="121"/>
                        </a:lnTo>
                        <a:lnTo>
                          <a:pt x="12" y="146"/>
                        </a:lnTo>
                        <a:lnTo>
                          <a:pt x="15" y="164"/>
                        </a:lnTo>
                        <a:lnTo>
                          <a:pt x="13" y="173"/>
                        </a:lnTo>
                        <a:lnTo>
                          <a:pt x="12" y="178"/>
                        </a:lnTo>
                        <a:lnTo>
                          <a:pt x="11" y="179"/>
                        </a:lnTo>
                        <a:lnTo>
                          <a:pt x="9" y="179"/>
                        </a:lnTo>
                        <a:lnTo>
                          <a:pt x="7" y="178"/>
                        </a:lnTo>
                        <a:lnTo>
                          <a:pt x="4" y="173"/>
                        </a:lnTo>
                        <a:lnTo>
                          <a:pt x="1" y="176"/>
                        </a:lnTo>
                        <a:lnTo>
                          <a:pt x="1" y="176"/>
                        </a:lnTo>
                        <a:lnTo>
                          <a:pt x="8" y="187"/>
                        </a:lnTo>
                        <a:lnTo>
                          <a:pt x="13" y="205"/>
                        </a:lnTo>
                        <a:lnTo>
                          <a:pt x="20" y="226"/>
                        </a:lnTo>
                        <a:lnTo>
                          <a:pt x="26" y="248"/>
                        </a:lnTo>
                        <a:lnTo>
                          <a:pt x="34" y="287"/>
                        </a:lnTo>
                        <a:lnTo>
                          <a:pt x="36" y="305"/>
                        </a:lnTo>
                        <a:lnTo>
                          <a:pt x="36" y="305"/>
                        </a:lnTo>
                        <a:lnTo>
                          <a:pt x="43" y="311"/>
                        </a:lnTo>
                        <a:lnTo>
                          <a:pt x="51" y="317"/>
                        </a:lnTo>
                        <a:lnTo>
                          <a:pt x="59" y="318"/>
                        </a:lnTo>
                        <a:lnTo>
                          <a:pt x="66" y="318"/>
                        </a:lnTo>
                        <a:lnTo>
                          <a:pt x="73" y="318"/>
                        </a:lnTo>
                        <a:lnTo>
                          <a:pt x="78" y="315"/>
                        </a:lnTo>
                        <a:lnTo>
                          <a:pt x="82" y="314"/>
                        </a:lnTo>
                        <a:lnTo>
                          <a:pt x="82" y="314"/>
                        </a:lnTo>
                        <a:lnTo>
                          <a:pt x="86" y="291"/>
                        </a:lnTo>
                        <a:lnTo>
                          <a:pt x="90" y="271"/>
                        </a:lnTo>
                        <a:lnTo>
                          <a:pt x="94" y="253"/>
                        </a:lnTo>
                        <a:lnTo>
                          <a:pt x="99" y="237"/>
                        </a:lnTo>
                        <a:lnTo>
                          <a:pt x="104" y="223"/>
                        </a:lnTo>
                        <a:lnTo>
                          <a:pt x="109" y="211"/>
                        </a:lnTo>
                        <a:lnTo>
                          <a:pt x="120" y="191"/>
                        </a:lnTo>
                        <a:lnTo>
                          <a:pt x="130" y="178"/>
                        </a:lnTo>
                        <a:lnTo>
                          <a:pt x="138" y="169"/>
                        </a:lnTo>
                        <a:lnTo>
                          <a:pt x="143" y="165"/>
                        </a:lnTo>
                        <a:lnTo>
                          <a:pt x="145" y="164"/>
                        </a:lnTo>
                        <a:lnTo>
                          <a:pt x="168" y="111"/>
                        </a:lnTo>
                        <a:lnTo>
                          <a:pt x="168" y="111"/>
                        </a:lnTo>
                        <a:lnTo>
                          <a:pt x="161" y="114"/>
                        </a:lnTo>
                        <a:lnTo>
                          <a:pt x="161" y="114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  <a:latin typeface="Meta Bold Roman"/>
                      <a:cs typeface="Meta Bold Roman"/>
                    </a:endParaRPr>
                  </a:p>
                </p:txBody>
              </p:sp>
              <p:sp>
                <p:nvSpPr>
                  <p:cNvPr id="1780" name="Freeform 965"/>
                  <p:cNvSpPr>
                    <a:spLocks noChangeAspect="1"/>
                  </p:cNvSpPr>
                  <p:nvPr/>
                </p:nvSpPr>
                <p:spPr bwMode="auto">
                  <a:xfrm>
                    <a:off x="1568" y="6070"/>
                    <a:ext cx="55" cy="46"/>
                  </a:xfrm>
                  <a:custGeom>
                    <a:avLst/>
                    <a:gdLst>
                      <a:gd name="T0" fmla="*/ 0 w 59"/>
                      <a:gd name="T1" fmla="*/ 11 h 43"/>
                      <a:gd name="T2" fmla="*/ 0 w 59"/>
                      <a:gd name="T3" fmla="*/ 11 h 43"/>
                      <a:gd name="T4" fmla="*/ 3 w 59"/>
                      <a:gd name="T5" fmla="*/ 19 h 43"/>
                      <a:gd name="T6" fmla="*/ 5 w 59"/>
                      <a:gd name="T7" fmla="*/ 27 h 43"/>
                      <a:gd name="T8" fmla="*/ 11 w 59"/>
                      <a:gd name="T9" fmla="*/ 34 h 43"/>
                      <a:gd name="T10" fmla="*/ 16 w 59"/>
                      <a:gd name="T11" fmla="*/ 39 h 43"/>
                      <a:gd name="T12" fmla="*/ 16 w 59"/>
                      <a:gd name="T13" fmla="*/ 39 h 43"/>
                      <a:gd name="T14" fmla="*/ 22 w 59"/>
                      <a:gd name="T15" fmla="*/ 42 h 43"/>
                      <a:gd name="T16" fmla="*/ 27 w 59"/>
                      <a:gd name="T17" fmla="*/ 43 h 43"/>
                      <a:gd name="T18" fmla="*/ 36 w 59"/>
                      <a:gd name="T19" fmla="*/ 43 h 43"/>
                      <a:gd name="T20" fmla="*/ 47 w 59"/>
                      <a:gd name="T21" fmla="*/ 43 h 43"/>
                      <a:gd name="T22" fmla="*/ 58 w 59"/>
                      <a:gd name="T23" fmla="*/ 42 h 43"/>
                      <a:gd name="T24" fmla="*/ 58 w 59"/>
                      <a:gd name="T25" fmla="*/ 42 h 43"/>
                      <a:gd name="T26" fmla="*/ 59 w 59"/>
                      <a:gd name="T27" fmla="*/ 41 h 43"/>
                      <a:gd name="T28" fmla="*/ 59 w 59"/>
                      <a:gd name="T29" fmla="*/ 39 h 43"/>
                      <a:gd name="T30" fmla="*/ 59 w 59"/>
                      <a:gd name="T31" fmla="*/ 34 h 43"/>
                      <a:gd name="T32" fmla="*/ 59 w 59"/>
                      <a:gd name="T33" fmla="*/ 27 h 43"/>
                      <a:gd name="T34" fmla="*/ 59 w 59"/>
                      <a:gd name="T35" fmla="*/ 24 h 43"/>
                      <a:gd name="T36" fmla="*/ 59 w 59"/>
                      <a:gd name="T37" fmla="*/ 24 h 43"/>
                      <a:gd name="T38" fmla="*/ 58 w 59"/>
                      <a:gd name="T39" fmla="*/ 26 h 43"/>
                      <a:gd name="T40" fmla="*/ 58 w 59"/>
                      <a:gd name="T41" fmla="*/ 26 h 43"/>
                      <a:gd name="T42" fmla="*/ 57 w 59"/>
                      <a:gd name="T43" fmla="*/ 28 h 43"/>
                      <a:gd name="T44" fmla="*/ 55 w 59"/>
                      <a:gd name="T45" fmla="*/ 33 h 43"/>
                      <a:gd name="T46" fmla="*/ 55 w 59"/>
                      <a:gd name="T47" fmla="*/ 38 h 43"/>
                      <a:gd name="T48" fmla="*/ 57 w 59"/>
                      <a:gd name="T49" fmla="*/ 41 h 43"/>
                      <a:gd name="T50" fmla="*/ 57 w 59"/>
                      <a:gd name="T51" fmla="*/ 41 h 43"/>
                      <a:gd name="T52" fmla="*/ 58 w 59"/>
                      <a:gd name="T53" fmla="*/ 42 h 43"/>
                      <a:gd name="T54" fmla="*/ 58 w 59"/>
                      <a:gd name="T55" fmla="*/ 42 h 43"/>
                      <a:gd name="T56" fmla="*/ 59 w 59"/>
                      <a:gd name="T57" fmla="*/ 24 h 43"/>
                      <a:gd name="T58" fmla="*/ 59 w 59"/>
                      <a:gd name="T59" fmla="*/ 24 h 43"/>
                      <a:gd name="T60" fmla="*/ 42 w 59"/>
                      <a:gd name="T61" fmla="*/ 26 h 43"/>
                      <a:gd name="T62" fmla="*/ 32 w 59"/>
                      <a:gd name="T63" fmla="*/ 26 h 43"/>
                      <a:gd name="T64" fmla="*/ 24 w 59"/>
                      <a:gd name="T65" fmla="*/ 24 h 43"/>
                      <a:gd name="T66" fmla="*/ 16 w 59"/>
                      <a:gd name="T67" fmla="*/ 22 h 43"/>
                      <a:gd name="T68" fmla="*/ 11 w 59"/>
                      <a:gd name="T69" fmla="*/ 16 h 43"/>
                      <a:gd name="T70" fmla="*/ 5 w 59"/>
                      <a:gd name="T71" fmla="*/ 10 h 43"/>
                      <a:gd name="T72" fmla="*/ 1 w 59"/>
                      <a:gd name="T73" fmla="*/ 0 h 43"/>
                      <a:gd name="T74" fmla="*/ 1 w 59"/>
                      <a:gd name="T75" fmla="*/ 0 h 43"/>
                      <a:gd name="T76" fmla="*/ 1 w 59"/>
                      <a:gd name="T77" fmla="*/ 5 h 43"/>
                      <a:gd name="T78" fmla="*/ 0 w 59"/>
                      <a:gd name="T79" fmla="*/ 11 h 4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59" h="43">
                        <a:moveTo>
                          <a:pt x="0" y="11"/>
                        </a:moveTo>
                        <a:lnTo>
                          <a:pt x="0" y="11"/>
                        </a:lnTo>
                        <a:lnTo>
                          <a:pt x="3" y="19"/>
                        </a:lnTo>
                        <a:lnTo>
                          <a:pt x="5" y="27"/>
                        </a:lnTo>
                        <a:lnTo>
                          <a:pt x="11" y="34"/>
                        </a:lnTo>
                        <a:lnTo>
                          <a:pt x="16" y="39"/>
                        </a:lnTo>
                        <a:lnTo>
                          <a:pt x="16" y="39"/>
                        </a:lnTo>
                        <a:lnTo>
                          <a:pt x="22" y="42"/>
                        </a:lnTo>
                        <a:lnTo>
                          <a:pt x="27" y="43"/>
                        </a:lnTo>
                        <a:lnTo>
                          <a:pt x="36" y="43"/>
                        </a:lnTo>
                        <a:lnTo>
                          <a:pt x="47" y="43"/>
                        </a:lnTo>
                        <a:lnTo>
                          <a:pt x="58" y="42"/>
                        </a:lnTo>
                        <a:lnTo>
                          <a:pt x="58" y="42"/>
                        </a:lnTo>
                        <a:lnTo>
                          <a:pt x="59" y="41"/>
                        </a:lnTo>
                        <a:lnTo>
                          <a:pt x="59" y="39"/>
                        </a:lnTo>
                        <a:lnTo>
                          <a:pt x="59" y="34"/>
                        </a:lnTo>
                        <a:lnTo>
                          <a:pt x="59" y="27"/>
                        </a:lnTo>
                        <a:lnTo>
                          <a:pt x="59" y="24"/>
                        </a:lnTo>
                        <a:lnTo>
                          <a:pt x="59" y="24"/>
                        </a:lnTo>
                        <a:lnTo>
                          <a:pt x="58" y="26"/>
                        </a:lnTo>
                        <a:lnTo>
                          <a:pt x="58" y="26"/>
                        </a:lnTo>
                        <a:lnTo>
                          <a:pt x="57" y="28"/>
                        </a:lnTo>
                        <a:lnTo>
                          <a:pt x="55" y="33"/>
                        </a:lnTo>
                        <a:lnTo>
                          <a:pt x="55" y="38"/>
                        </a:lnTo>
                        <a:lnTo>
                          <a:pt x="57" y="41"/>
                        </a:lnTo>
                        <a:lnTo>
                          <a:pt x="57" y="41"/>
                        </a:lnTo>
                        <a:lnTo>
                          <a:pt x="58" y="42"/>
                        </a:lnTo>
                        <a:lnTo>
                          <a:pt x="58" y="42"/>
                        </a:lnTo>
                        <a:lnTo>
                          <a:pt x="59" y="24"/>
                        </a:lnTo>
                        <a:lnTo>
                          <a:pt x="59" y="24"/>
                        </a:lnTo>
                        <a:lnTo>
                          <a:pt x="42" y="26"/>
                        </a:lnTo>
                        <a:lnTo>
                          <a:pt x="32" y="26"/>
                        </a:lnTo>
                        <a:lnTo>
                          <a:pt x="24" y="24"/>
                        </a:lnTo>
                        <a:lnTo>
                          <a:pt x="16" y="22"/>
                        </a:lnTo>
                        <a:lnTo>
                          <a:pt x="11" y="16"/>
                        </a:lnTo>
                        <a:lnTo>
                          <a:pt x="5" y="1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5"/>
                        </a:lnTo>
                        <a:lnTo>
                          <a:pt x="0" y="11"/>
                        </a:lnTo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  <a:latin typeface="Meta Bold Roman"/>
                      <a:cs typeface="Meta Bold Roman"/>
                    </a:endParaRPr>
                  </a:p>
                </p:txBody>
              </p:sp>
              <p:sp>
                <p:nvSpPr>
                  <p:cNvPr id="1781" name="Freeform 966"/>
                  <p:cNvSpPr>
                    <a:spLocks noChangeAspect="1"/>
                  </p:cNvSpPr>
                  <p:nvPr/>
                </p:nvSpPr>
                <p:spPr bwMode="auto">
                  <a:xfrm>
                    <a:off x="1491" y="6102"/>
                    <a:ext cx="192" cy="139"/>
                  </a:xfrm>
                  <a:custGeom>
                    <a:avLst/>
                    <a:gdLst>
                      <a:gd name="T0" fmla="*/ 7 w 194"/>
                      <a:gd name="T1" fmla="*/ 105 h 136"/>
                      <a:gd name="T2" fmla="*/ 15 w 194"/>
                      <a:gd name="T3" fmla="*/ 101 h 136"/>
                      <a:gd name="T4" fmla="*/ 38 w 194"/>
                      <a:gd name="T5" fmla="*/ 103 h 136"/>
                      <a:gd name="T6" fmla="*/ 26 w 194"/>
                      <a:gd name="T7" fmla="*/ 115 h 136"/>
                      <a:gd name="T8" fmla="*/ 22 w 194"/>
                      <a:gd name="T9" fmla="*/ 123 h 136"/>
                      <a:gd name="T10" fmla="*/ 19 w 194"/>
                      <a:gd name="T11" fmla="*/ 127 h 136"/>
                      <a:gd name="T12" fmla="*/ 34 w 194"/>
                      <a:gd name="T13" fmla="*/ 123 h 136"/>
                      <a:gd name="T14" fmla="*/ 41 w 194"/>
                      <a:gd name="T15" fmla="*/ 119 h 136"/>
                      <a:gd name="T16" fmla="*/ 46 w 194"/>
                      <a:gd name="T17" fmla="*/ 113 h 136"/>
                      <a:gd name="T18" fmla="*/ 54 w 194"/>
                      <a:gd name="T19" fmla="*/ 109 h 136"/>
                      <a:gd name="T20" fmla="*/ 68 w 194"/>
                      <a:gd name="T21" fmla="*/ 107 h 136"/>
                      <a:gd name="T22" fmla="*/ 81 w 194"/>
                      <a:gd name="T23" fmla="*/ 111 h 136"/>
                      <a:gd name="T24" fmla="*/ 91 w 194"/>
                      <a:gd name="T25" fmla="*/ 115 h 136"/>
                      <a:gd name="T26" fmla="*/ 98 w 194"/>
                      <a:gd name="T27" fmla="*/ 122 h 136"/>
                      <a:gd name="T28" fmla="*/ 104 w 194"/>
                      <a:gd name="T29" fmla="*/ 136 h 136"/>
                      <a:gd name="T30" fmla="*/ 102 w 194"/>
                      <a:gd name="T31" fmla="*/ 126 h 136"/>
                      <a:gd name="T32" fmla="*/ 99 w 194"/>
                      <a:gd name="T33" fmla="*/ 113 h 136"/>
                      <a:gd name="T34" fmla="*/ 126 w 194"/>
                      <a:gd name="T35" fmla="*/ 116 h 136"/>
                      <a:gd name="T36" fmla="*/ 144 w 194"/>
                      <a:gd name="T37" fmla="*/ 124 h 136"/>
                      <a:gd name="T38" fmla="*/ 156 w 194"/>
                      <a:gd name="T39" fmla="*/ 132 h 136"/>
                      <a:gd name="T40" fmla="*/ 161 w 194"/>
                      <a:gd name="T41" fmla="*/ 134 h 136"/>
                      <a:gd name="T42" fmla="*/ 154 w 194"/>
                      <a:gd name="T43" fmla="*/ 126 h 136"/>
                      <a:gd name="T44" fmla="*/ 148 w 194"/>
                      <a:gd name="T45" fmla="*/ 119 h 136"/>
                      <a:gd name="T46" fmla="*/ 154 w 194"/>
                      <a:gd name="T47" fmla="*/ 116 h 136"/>
                      <a:gd name="T48" fmla="*/ 176 w 194"/>
                      <a:gd name="T49" fmla="*/ 122 h 136"/>
                      <a:gd name="T50" fmla="*/ 194 w 194"/>
                      <a:gd name="T51" fmla="*/ 131 h 136"/>
                      <a:gd name="T52" fmla="*/ 184 w 194"/>
                      <a:gd name="T53" fmla="*/ 124 h 136"/>
                      <a:gd name="T54" fmla="*/ 164 w 194"/>
                      <a:gd name="T55" fmla="*/ 115 h 136"/>
                      <a:gd name="T56" fmla="*/ 161 w 194"/>
                      <a:gd name="T57" fmla="*/ 109 h 136"/>
                      <a:gd name="T58" fmla="*/ 169 w 194"/>
                      <a:gd name="T59" fmla="*/ 107 h 136"/>
                      <a:gd name="T60" fmla="*/ 179 w 194"/>
                      <a:gd name="T61" fmla="*/ 104 h 136"/>
                      <a:gd name="T62" fmla="*/ 192 w 194"/>
                      <a:gd name="T63" fmla="*/ 104 h 136"/>
                      <a:gd name="T64" fmla="*/ 184 w 194"/>
                      <a:gd name="T65" fmla="*/ 100 h 136"/>
                      <a:gd name="T66" fmla="*/ 160 w 194"/>
                      <a:gd name="T67" fmla="*/ 97 h 136"/>
                      <a:gd name="T68" fmla="*/ 150 w 194"/>
                      <a:gd name="T69" fmla="*/ 95 h 136"/>
                      <a:gd name="T70" fmla="*/ 134 w 194"/>
                      <a:gd name="T71" fmla="*/ 73 h 136"/>
                      <a:gd name="T72" fmla="*/ 127 w 194"/>
                      <a:gd name="T73" fmla="*/ 58 h 136"/>
                      <a:gd name="T74" fmla="*/ 125 w 194"/>
                      <a:gd name="T75" fmla="*/ 35 h 136"/>
                      <a:gd name="T76" fmla="*/ 125 w 194"/>
                      <a:gd name="T77" fmla="*/ 11 h 136"/>
                      <a:gd name="T78" fmla="*/ 121 w 194"/>
                      <a:gd name="T79" fmla="*/ 9 h 136"/>
                      <a:gd name="T80" fmla="*/ 110 w 194"/>
                      <a:gd name="T81" fmla="*/ 8 h 136"/>
                      <a:gd name="T82" fmla="*/ 98 w 194"/>
                      <a:gd name="T83" fmla="*/ 7 h 136"/>
                      <a:gd name="T84" fmla="*/ 85 w 194"/>
                      <a:gd name="T85" fmla="*/ 3 h 136"/>
                      <a:gd name="T86" fmla="*/ 83 w 194"/>
                      <a:gd name="T87" fmla="*/ 0 h 136"/>
                      <a:gd name="T88" fmla="*/ 79 w 194"/>
                      <a:gd name="T89" fmla="*/ 43 h 136"/>
                      <a:gd name="T90" fmla="*/ 69 w 194"/>
                      <a:gd name="T91" fmla="*/ 73 h 136"/>
                      <a:gd name="T92" fmla="*/ 58 w 194"/>
                      <a:gd name="T93" fmla="*/ 86 h 136"/>
                      <a:gd name="T94" fmla="*/ 42 w 194"/>
                      <a:gd name="T95" fmla="*/ 93 h 136"/>
                      <a:gd name="T96" fmla="*/ 0 w 194"/>
                      <a:gd name="T97" fmla="*/ 112 h 1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194" h="136">
                        <a:moveTo>
                          <a:pt x="0" y="112"/>
                        </a:moveTo>
                        <a:lnTo>
                          <a:pt x="0" y="112"/>
                        </a:lnTo>
                        <a:lnTo>
                          <a:pt x="7" y="105"/>
                        </a:lnTo>
                        <a:lnTo>
                          <a:pt x="11" y="103"/>
                        </a:lnTo>
                        <a:lnTo>
                          <a:pt x="15" y="101"/>
                        </a:lnTo>
                        <a:lnTo>
                          <a:pt x="15" y="101"/>
                        </a:lnTo>
                        <a:lnTo>
                          <a:pt x="26" y="101"/>
                        </a:lnTo>
                        <a:lnTo>
                          <a:pt x="38" y="103"/>
                        </a:lnTo>
                        <a:lnTo>
                          <a:pt x="38" y="103"/>
                        </a:lnTo>
                        <a:lnTo>
                          <a:pt x="30" y="111"/>
                        </a:lnTo>
                        <a:lnTo>
                          <a:pt x="30" y="111"/>
                        </a:lnTo>
                        <a:lnTo>
                          <a:pt x="26" y="115"/>
                        </a:lnTo>
                        <a:lnTo>
                          <a:pt x="23" y="119"/>
                        </a:lnTo>
                        <a:lnTo>
                          <a:pt x="23" y="119"/>
                        </a:lnTo>
                        <a:lnTo>
                          <a:pt x="22" y="123"/>
                        </a:lnTo>
                        <a:lnTo>
                          <a:pt x="20" y="124"/>
                        </a:lnTo>
                        <a:lnTo>
                          <a:pt x="19" y="127"/>
                        </a:lnTo>
                        <a:lnTo>
                          <a:pt x="19" y="127"/>
                        </a:lnTo>
                        <a:lnTo>
                          <a:pt x="23" y="126"/>
                        </a:lnTo>
                        <a:lnTo>
                          <a:pt x="29" y="124"/>
                        </a:lnTo>
                        <a:lnTo>
                          <a:pt x="34" y="123"/>
                        </a:lnTo>
                        <a:lnTo>
                          <a:pt x="39" y="122"/>
                        </a:lnTo>
                        <a:lnTo>
                          <a:pt x="39" y="122"/>
                        </a:lnTo>
                        <a:lnTo>
                          <a:pt x="41" y="119"/>
                        </a:lnTo>
                        <a:lnTo>
                          <a:pt x="42" y="116"/>
                        </a:lnTo>
                        <a:lnTo>
                          <a:pt x="42" y="116"/>
                        </a:lnTo>
                        <a:lnTo>
                          <a:pt x="46" y="113"/>
                        </a:lnTo>
                        <a:lnTo>
                          <a:pt x="50" y="112"/>
                        </a:lnTo>
                        <a:lnTo>
                          <a:pt x="50" y="112"/>
                        </a:lnTo>
                        <a:lnTo>
                          <a:pt x="54" y="109"/>
                        </a:lnTo>
                        <a:lnTo>
                          <a:pt x="58" y="108"/>
                        </a:lnTo>
                        <a:lnTo>
                          <a:pt x="58" y="108"/>
                        </a:lnTo>
                        <a:lnTo>
                          <a:pt x="68" y="107"/>
                        </a:lnTo>
                        <a:lnTo>
                          <a:pt x="79" y="108"/>
                        </a:lnTo>
                        <a:lnTo>
                          <a:pt x="79" y="108"/>
                        </a:lnTo>
                        <a:lnTo>
                          <a:pt x="81" y="111"/>
                        </a:lnTo>
                        <a:lnTo>
                          <a:pt x="85" y="112"/>
                        </a:lnTo>
                        <a:lnTo>
                          <a:pt x="85" y="112"/>
                        </a:lnTo>
                        <a:lnTo>
                          <a:pt x="91" y="115"/>
                        </a:lnTo>
                        <a:lnTo>
                          <a:pt x="91" y="115"/>
                        </a:lnTo>
                        <a:lnTo>
                          <a:pt x="95" y="118"/>
                        </a:lnTo>
                        <a:lnTo>
                          <a:pt x="98" y="122"/>
                        </a:lnTo>
                        <a:lnTo>
                          <a:pt x="98" y="122"/>
                        </a:lnTo>
                        <a:lnTo>
                          <a:pt x="100" y="128"/>
                        </a:lnTo>
                        <a:lnTo>
                          <a:pt x="104" y="136"/>
                        </a:lnTo>
                        <a:lnTo>
                          <a:pt x="104" y="136"/>
                        </a:lnTo>
                        <a:lnTo>
                          <a:pt x="103" y="130"/>
                        </a:lnTo>
                        <a:lnTo>
                          <a:pt x="102" y="126"/>
                        </a:lnTo>
                        <a:lnTo>
                          <a:pt x="99" y="120"/>
                        </a:lnTo>
                        <a:lnTo>
                          <a:pt x="99" y="113"/>
                        </a:lnTo>
                        <a:lnTo>
                          <a:pt x="99" y="113"/>
                        </a:lnTo>
                        <a:lnTo>
                          <a:pt x="108" y="113"/>
                        </a:lnTo>
                        <a:lnTo>
                          <a:pt x="118" y="115"/>
                        </a:lnTo>
                        <a:lnTo>
                          <a:pt x="126" y="116"/>
                        </a:lnTo>
                        <a:lnTo>
                          <a:pt x="135" y="120"/>
                        </a:lnTo>
                        <a:lnTo>
                          <a:pt x="135" y="120"/>
                        </a:lnTo>
                        <a:lnTo>
                          <a:pt x="144" y="124"/>
                        </a:lnTo>
                        <a:lnTo>
                          <a:pt x="152" y="128"/>
                        </a:lnTo>
                        <a:lnTo>
                          <a:pt x="152" y="128"/>
                        </a:lnTo>
                        <a:lnTo>
                          <a:pt x="156" y="132"/>
                        </a:lnTo>
                        <a:lnTo>
                          <a:pt x="158" y="134"/>
                        </a:lnTo>
                        <a:lnTo>
                          <a:pt x="161" y="134"/>
                        </a:lnTo>
                        <a:lnTo>
                          <a:pt x="161" y="134"/>
                        </a:lnTo>
                        <a:lnTo>
                          <a:pt x="158" y="130"/>
                        </a:lnTo>
                        <a:lnTo>
                          <a:pt x="154" y="126"/>
                        </a:lnTo>
                        <a:lnTo>
                          <a:pt x="154" y="126"/>
                        </a:lnTo>
                        <a:lnTo>
                          <a:pt x="152" y="122"/>
                        </a:lnTo>
                        <a:lnTo>
                          <a:pt x="150" y="120"/>
                        </a:lnTo>
                        <a:lnTo>
                          <a:pt x="148" y="119"/>
                        </a:lnTo>
                        <a:lnTo>
                          <a:pt x="148" y="119"/>
                        </a:lnTo>
                        <a:lnTo>
                          <a:pt x="150" y="116"/>
                        </a:lnTo>
                        <a:lnTo>
                          <a:pt x="154" y="116"/>
                        </a:lnTo>
                        <a:lnTo>
                          <a:pt x="161" y="118"/>
                        </a:lnTo>
                        <a:lnTo>
                          <a:pt x="176" y="122"/>
                        </a:lnTo>
                        <a:lnTo>
                          <a:pt x="176" y="122"/>
                        </a:lnTo>
                        <a:lnTo>
                          <a:pt x="187" y="127"/>
                        </a:lnTo>
                        <a:lnTo>
                          <a:pt x="187" y="127"/>
                        </a:lnTo>
                        <a:lnTo>
                          <a:pt x="194" y="131"/>
                        </a:lnTo>
                        <a:lnTo>
                          <a:pt x="194" y="131"/>
                        </a:lnTo>
                        <a:lnTo>
                          <a:pt x="190" y="127"/>
                        </a:lnTo>
                        <a:lnTo>
                          <a:pt x="184" y="124"/>
                        </a:lnTo>
                        <a:lnTo>
                          <a:pt x="173" y="118"/>
                        </a:lnTo>
                        <a:lnTo>
                          <a:pt x="173" y="118"/>
                        </a:lnTo>
                        <a:lnTo>
                          <a:pt x="164" y="115"/>
                        </a:lnTo>
                        <a:lnTo>
                          <a:pt x="161" y="113"/>
                        </a:lnTo>
                        <a:lnTo>
                          <a:pt x="160" y="112"/>
                        </a:lnTo>
                        <a:lnTo>
                          <a:pt x="161" y="109"/>
                        </a:lnTo>
                        <a:lnTo>
                          <a:pt x="161" y="109"/>
                        </a:lnTo>
                        <a:lnTo>
                          <a:pt x="165" y="108"/>
                        </a:lnTo>
                        <a:lnTo>
                          <a:pt x="169" y="107"/>
                        </a:lnTo>
                        <a:lnTo>
                          <a:pt x="169" y="107"/>
                        </a:lnTo>
                        <a:lnTo>
                          <a:pt x="173" y="105"/>
                        </a:lnTo>
                        <a:lnTo>
                          <a:pt x="179" y="104"/>
                        </a:lnTo>
                        <a:lnTo>
                          <a:pt x="179" y="104"/>
                        </a:lnTo>
                        <a:lnTo>
                          <a:pt x="185" y="104"/>
                        </a:lnTo>
                        <a:lnTo>
                          <a:pt x="192" y="104"/>
                        </a:lnTo>
                        <a:lnTo>
                          <a:pt x="192" y="104"/>
                        </a:lnTo>
                        <a:lnTo>
                          <a:pt x="188" y="101"/>
                        </a:lnTo>
                        <a:lnTo>
                          <a:pt x="184" y="100"/>
                        </a:lnTo>
                        <a:lnTo>
                          <a:pt x="175" y="99"/>
                        </a:lnTo>
                        <a:lnTo>
                          <a:pt x="164" y="99"/>
                        </a:lnTo>
                        <a:lnTo>
                          <a:pt x="160" y="97"/>
                        </a:lnTo>
                        <a:lnTo>
                          <a:pt x="154" y="96"/>
                        </a:lnTo>
                        <a:lnTo>
                          <a:pt x="154" y="96"/>
                        </a:lnTo>
                        <a:lnTo>
                          <a:pt x="150" y="95"/>
                        </a:lnTo>
                        <a:lnTo>
                          <a:pt x="148" y="92"/>
                        </a:lnTo>
                        <a:lnTo>
                          <a:pt x="141" y="82"/>
                        </a:lnTo>
                        <a:lnTo>
                          <a:pt x="134" y="73"/>
                        </a:lnTo>
                        <a:lnTo>
                          <a:pt x="130" y="65"/>
                        </a:lnTo>
                        <a:lnTo>
                          <a:pt x="130" y="65"/>
                        </a:lnTo>
                        <a:lnTo>
                          <a:pt x="127" y="58"/>
                        </a:lnTo>
                        <a:lnTo>
                          <a:pt x="126" y="50"/>
                        </a:lnTo>
                        <a:lnTo>
                          <a:pt x="125" y="35"/>
                        </a:lnTo>
                        <a:lnTo>
                          <a:pt x="125" y="35"/>
                        </a:lnTo>
                        <a:lnTo>
                          <a:pt x="126" y="23"/>
                        </a:lnTo>
                        <a:lnTo>
                          <a:pt x="126" y="16"/>
                        </a:lnTo>
                        <a:lnTo>
                          <a:pt x="125" y="11"/>
                        </a:lnTo>
                        <a:lnTo>
                          <a:pt x="125" y="11"/>
                        </a:lnTo>
                        <a:lnTo>
                          <a:pt x="125" y="9"/>
                        </a:lnTo>
                        <a:lnTo>
                          <a:pt x="121" y="9"/>
                        </a:lnTo>
                        <a:lnTo>
                          <a:pt x="121" y="9"/>
                        </a:lnTo>
                        <a:lnTo>
                          <a:pt x="115" y="8"/>
                        </a:lnTo>
                        <a:lnTo>
                          <a:pt x="110" y="8"/>
                        </a:lnTo>
                        <a:lnTo>
                          <a:pt x="103" y="8"/>
                        </a:lnTo>
                        <a:lnTo>
                          <a:pt x="98" y="7"/>
                        </a:lnTo>
                        <a:lnTo>
                          <a:pt x="98" y="7"/>
                        </a:lnTo>
                        <a:lnTo>
                          <a:pt x="92" y="5"/>
                        </a:lnTo>
                        <a:lnTo>
                          <a:pt x="85" y="3"/>
                        </a:lnTo>
                        <a:lnTo>
                          <a:pt x="85" y="3"/>
                        </a:lnTo>
                        <a:lnTo>
                          <a:pt x="84" y="1"/>
                        </a:lnTo>
                        <a:lnTo>
                          <a:pt x="84" y="0"/>
                        </a:lnTo>
                        <a:lnTo>
                          <a:pt x="83" y="0"/>
                        </a:lnTo>
                        <a:lnTo>
                          <a:pt x="83" y="0"/>
                        </a:lnTo>
                        <a:lnTo>
                          <a:pt x="81" y="21"/>
                        </a:lnTo>
                        <a:lnTo>
                          <a:pt x="79" y="43"/>
                        </a:lnTo>
                        <a:lnTo>
                          <a:pt x="77" y="54"/>
                        </a:lnTo>
                        <a:lnTo>
                          <a:pt x="73" y="63"/>
                        </a:lnTo>
                        <a:lnTo>
                          <a:pt x="69" y="73"/>
                        </a:lnTo>
                        <a:lnTo>
                          <a:pt x="64" y="82"/>
                        </a:lnTo>
                        <a:lnTo>
                          <a:pt x="64" y="82"/>
                        </a:lnTo>
                        <a:lnTo>
                          <a:pt x="58" y="86"/>
                        </a:lnTo>
                        <a:lnTo>
                          <a:pt x="53" y="89"/>
                        </a:lnTo>
                        <a:lnTo>
                          <a:pt x="48" y="92"/>
                        </a:lnTo>
                        <a:lnTo>
                          <a:pt x="42" y="93"/>
                        </a:lnTo>
                        <a:lnTo>
                          <a:pt x="30" y="95"/>
                        </a:lnTo>
                        <a:lnTo>
                          <a:pt x="18" y="96"/>
                        </a:lnTo>
                        <a:lnTo>
                          <a:pt x="0" y="1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  <a:latin typeface="Meta Bold Roman"/>
                      <a:cs typeface="Meta Bold Roman"/>
                    </a:endParaRPr>
                  </a:p>
                </p:txBody>
              </p:sp>
              <p:sp>
                <p:nvSpPr>
                  <p:cNvPr id="1782" name="Freeform 967"/>
                  <p:cNvSpPr>
                    <a:spLocks noChangeAspect="1"/>
                  </p:cNvSpPr>
                  <p:nvPr/>
                </p:nvSpPr>
                <p:spPr bwMode="auto">
                  <a:xfrm>
                    <a:off x="1497" y="5977"/>
                    <a:ext cx="77" cy="237"/>
                  </a:xfrm>
                  <a:custGeom>
                    <a:avLst/>
                    <a:gdLst>
                      <a:gd name="T0" fmla="*/ 54 w 81"/>
                      <a:gd name="T1" fmla="*/ 1 h 238"/>
                      <a:gd name="T2" fmla="*/ 54 w 81"/>
                      <a:gd name="T3" fmla="*/ 1 h 238"/>
                      <a:gd name="T4" fmla="*/ 60 w 81"/>
                      <a:gd name="T5" fmla="*/ 20 h 238"/>
                      <a:gd name="T6" fmla="*/ 66 w 81"/>
                      <a:gd name="T7" fmla="*/ 39 h 238"/>
                      <a:gd name="T8" fmla="*/ 70 w 81"/>
                      <a:gd name="T9" fmla="*/ 58 h 238"/>
                      <a:gd name="T10" fmla="*/ 74 w 81"/>
                      <a:gd name="T11" fmla="*/ 79 h 238"/>
                      <a:gd name="T12" fmla="*/ 75 w 81"/>
                      <a:gd name="T13" fmla="*/ 97 h 238"/>
                      <a:gd name="T14" fmla="*/ 77 w 81"/>
                      <a:gd name="T15" fmla="*/ 118 h 238"/>
                      <a:gd name="T16" fmla="*/ 77 w 81"/>
                      <a:gd name="T17" fmla="*/ 138 h 238"/>
                      <a:gd name="T18" fmla="*/ 75 w 81"/>
                      <a:gd name="T19" fmla="*/ 157 h 238"/>
                      <a:gd name="T20" fmla="*/ 75 w 81"/>
                      <a:gd name="T21" fmla="*/ 157 h 238"/>
                      <a:gd name="T22" fmla="*/ 73 w 81"/>
                      <a:gd name="T23" fmla="*/ 176 h 238"/>
                      <a:gd name="T24" fmla="*/ 70 w 81"/>
                      <a:gd name="T25" fmla="*/ 185 h 238"/>
                      <a:gd name="T26" fmla="*/ 67 w 81"/>
                      <a:gd name="T27" fmla="*/ 193 h 238"/>
                      <a:gd name="T28" fmla="*/ 63 w 81"/>
                      <a:gd name="T29" fmla="*/ 202 h 238"/>
                      <a:gd name="T30" fmla="*/ 59 w 81"/>
                      <a:gd name="T31" fmla="*/ 210 h 238"/>
                      <a:gd name="T32" fmla="*/ 51 w 81"/>
                      <a:gd name="T33" fmla="*/ 215 h 238"/>
                      <a:gd name="T34" fmla="*/ 43 w 81"/>
                      <a:gd name="T35" fmla="*/ 219 h 238"/>
                      <a:gd name="T36" fmla="*/ 43 w 81"/>
                      <a:gd name="T37" fmla="*/ 219 h 238"/>
                      <a:gd name="T38" fmla="*/ 31 w 81"/>
                      <a:gd name="T39" fmla="*/ 221 h 238"/>
                      <a:gd name="T40" fmla="*/ 16 w 81"/>
                      <a:gd name="T41" fmla="*/ 221 h 238"/>
                      <a:gd name="T42" fmla="*/ 10 w 81"/>
                      <a:gd name="T43" fmla="*/ 223 h 238"/>
                      <a:gd name="T44" fmla="*/ 5 w 81"/>
                      <a:gd name="T45" fmla="*/ 226 h 238"/>
                      <a:gd name="T46" fmla="*/ 1 w 81"/>
                      <a:gd name="T47" fmla="*/ 230 h 238"/>
                      <a:gd name="T48" fmla="*/ 0 w 81"/>
                      <a:gd name="T49" fmla="*/ 237 h 238"/>
                      <a:gd name="T50" fmla="*/ 0 w 81"/>
                      <a:gd name="T51" fmla="*/ 237 h 238"/>
                      <a:gd name="T52" fmla="*/ 1 w 81"/>
                      <a:gd name="T53" fmla="*/ 238 h 238"/>
                      <a:gd name="T54" fmla="*/ 1 w 81"/>
                      <a:gd name="T55" fmla="*/ 237 h 238"/>
                      <a:gd name="T56" fmla="*/ 1 w 81"/>
                      <a:gd name="T57" fmla="*/ 237 h 238"/>
                      <a:gd name="T58" fmla="*/ 2 w 81"/>
                      <a:gd name="T59" fmla="*/ 231 h 238"/>
                      <a:gd name="T60" fmla="*/ 5 w 81"/>
                      <a:gd name="T61" fmla="*/ 229 h 238"/>
                      <a:gd name="T62" fmla="*/ 9 w 81"/>
                      <a:gd name="T63" fmla="*/ 226 h 238"/>
                      <a:gd name="T64" fmla="*/ 13 w 81"/>
                      <a:gd name="T65" fmla="*/ 223 h 238"/>
                      <a:gd name="T66" fmla="*/ 24 w 81"/>
                      <a:gd name="T67" fmla="*/ 222 h 238"/>
                      <a:gd name="T68" fmla="*/ 33 w 81"/>
                      <a:gd name="T69" fmla="*/ 222 h 238"/>
                      <a:gd name="T70" fmla="*/ 33 w 81"/>
                      <a:gd name="T71" fmla="*/ 222 h 238"/>
                      <a:gd name="T72" fmla="*/ 40 w 81"/>
                      <a:gd name="T73" fmla="*/ 222 h 238"/>
                      <a:gd name="T74" fmla="*/ 47 w 81"/>
                      <a:gd name="T75" fmla="*/ 219 h 238"/>
                      <a:gd name="T76" fmla="*/ 54 w 81"/>
                      <a:gd name="T77" fmla="*/ 216 h 238"/>
                      <a:gd name="T78" fmla="*/ 59 w 81"/>
                      <a:gd name="T79" fmla="*/ 212 h 238"/>
                      <a:gd name="T80" fmla="*/ 59 w 81"/>
                      <a:gd name="T81" fmla="*/ 212 h 238"/>
                      <a:gd name="T82" fmla="*/ 64 w 81"/>
                      <a:gd name="T83" fmla="*/ 208 h 238"/>
                      <a:gd name="T84" fmla="*/ 69 w 81"/>
                      <a:gd name="T85" fmla="*/ 202 h 238"/>
                      <a:gd name="T86" fmla="*/ 71 w 81"/>
                      <a:gd name="T87" fmla="*/ 196 h 238"/>
                      <a:gd name="T88" fmla="*/ 73 w 81"/>
                      <a:gd name="T89" fmla="*/ 189 h 238"/>
                      <a:gd name="T90" fmla="*/ 73 w 81"/>
                      <a:gd name="T91" fmla="*/ 189 h 238"/>
                      <a:gd name="T92" fmla="*/ 77 w 81"/>
                      <a:gd name="T93" fmla="*/ 172 h 238"/>
                      <a:gd name="T94" fmla="*/ 79 w 81"/>
                      <a:gd name="T95" fmla="*/ 153 h 238"/>
                      <a:gd name="T96" fmla="*/ 79 w 81"/>
                      <a:gd name="T97" fmla="*/ 153 h 238"/>
                      <a:gd name="T98" fmla="*/ 81 w 81"/>
                      <a:gd name="T99" fmla="*/ 134 h 238"/>
                      <a:gd name="T100" fmla="*/ 79 w 81"/>
                      <a:gd name="T101" fmla="*/ 115 h 238"/>
                      <a:gd name="T102" fmla="*/ 78 w 81"/>
                      <a:gd name="T103" fmla="*/ 95 h 238"/>
                      <a:gd name="T104" fmla="*/ 77 w 81"/>
                      <a:gd name="T105" fmla="*/ 76 h 238"/>
                      <a:gd name="T106" fmla="*/ 77 w 81"/>
                      <a:gd name="T107" fmla="*/ 76 h 238"/>
                      <a:gd name="T108" fmla="*/ 73 w 81"/>
                      <a:gd name="T109" fmla="*/ 57 h 238"/>
                      <a:gd name="T110" fmla="*/ 67 w 81"/>
                      <a:gd name="T111" fmla="*/ 38 h 238"/>
                      <a:gd name="T112" fmla="*/ 55 w 81"/>
                      <a:gd name="T113" fmla="*/ 0 h 238"/>
                      <a:gd name="T114" fmla="*/ 55 w 81"/>
                      <a:gd name="T115" fmla="*/ 0 h 238"/>
                      <a:gd name="T116" fmla="*/ 54 w 81"/>
                      <a:gd name="T117" fmla="*/ 1 h 2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</a:cxnLst>
                    <a:rect l="0" t="0" r="r" b="b"/>
                    <a:pathLst>
                      <a:path w="81" h="238">
                        <a:moveTo>
                          <a:pt x="54" y="1"/>
                        </a:moveTo>
                        <a:lnTo>
                          <a:pt x="54" y="1"/>
                        </a:lnTo>
                        <a:lnTo>
                          <a:pt x="60" y="20"/>
                        </a:lnTo>
                        <a:lnTo>
                          <a:pt x="66" y="39"/>
                        </a:lnTo>
                        <a:lnTo>
                          <a:pt x="70" y="58"/>
                        </a:lnTo>
                        <a:lnTo>
                          <a:pt x="74" y="79"/>
                        </a:lnTo>
                        <a:lnTo>
                          <a:pt x="75" y="97"/>
                        </a:lnTo>
                        <a:lnTo>
                          <a:pt x="77" y="118"/>
                        </a:lnTo>
                        <a:lnTo>
                          <a:pt x="77" y="138"/>
                        </a:lnTo>
                        <a:lnTo>
                          <a:pt x="75" y="157"/>
                        </a:lnTo>
                        <a:lnTo>
                          <a:pt x="75" y="157"/>
                        </a:lnTo>
                        <a:lnTo>
                          <a:pt x="73" y="176"/>
                        </a:lnTo>
                        <a:lnTo>
                          <a:pt x="70" y="185"/>
                        </a:lnTo>
                        <a:lnTo>
                          <a:pt x="67" y="193"/>
                        </a:lnTo>
                        <a:lnTo>
                          <a:pt x="63" y="202"/>
                        </a:lnTo>
                        <a:lnTo>
                          <a:pt x="59" y="210"/>
                        </a:lnTo>
                        <a:lnTo>
                          <a:pt x="51" y="215"/>
                        </a:lnTo>
                        <a:lnTo>
                          <a:pt x="43" y="219"/>
                        </a:lnTo>
                        <a:lnTo>
                          <a:pt x="43" y="219"/>
                        </a:lnTo>
                        <a:lnTo>
                          <a:pt x="31" y="221"/>
                        </a:lnTo>
                        <a:lnTo>
                          <a:pt x="16" y="221"/>
                        </a:lnTo>
                        <a:lnTo>
                          <a:pt x="10" y="223"/>
                        </a:lnTo>
                        <a:lnTo>
                          <a:pt x="5" y="226"/>
                        </a:lnTo>
                        <a:lnTo>
                          <a:pt x="1" y="230"/>
                        </a:lnTo>
                        <a:lnTo>
                          <a:pt x="0" y="237"/>
                        </a:lnTo>
                        <a:lnTo>
                          <a:pt x="0" y="237"/>
                        </a:lnTo>
                        <a:lnTo>
                          <a:pt x="1" y="238"/>
                        </a:lnTo>
                        <a:lnTo>
                          <a:pt x="1" y="237"/>
                        </a:lnTo>
                        <a:lnTo>
                          <a:pt x="1" y="237"/>
                        </a:lnTo>
                        <a:lnTo>
                          <a:pt x="2" y="231"/>
                        </a:lnTo>
                        <a:lnTo>
                          <a:pt x="5" y="229"/>
                        </a:lnTo>
                        <a:lnTo>
                          <a:pt x="9" y="226"/>
                        </a:lnTo>
                        <a:lnTo>
                          <a:pt x="13" y="223"/>
                        </a:lnTo>
                        <a:lnTo>
                          <a:pt x="24" y="222"/>
                        </a:lnTo>
                        <a:lnTo>
                          <a:pt x="33" y="222"/>
                        </a:lnTo>
                        <a:lnTo>
                          <a:pt x="33" y="222"/>
                        </a:lnTo>
                        <a:lnTo>
                          <a:pt x="40" y="222"/>
                        </a:lnTo>
                        <a:lnTo>
                          <a:pt x="47" y="219"/>
                        </a:lnTo>
                        <a:lnTo>
                          <a:pt x="54" y="216"/>
                        </a:lnTo>
                        <a:lnTo>
                          <a:pt x="59" y="212"/>
                        </a:lnTo>
                        <a:lnTo>
                          <a:pt x="59" y="212"/>
                        </a:lnTo>
                        <a:lnTo>
                          <a:pt x="64" y="208"/>
                        </a:lnTo>
                        <a:lnTo>
                          <a:pt x="69" y="202"/>
                        </a:lnTo>
                        <a:lnTo>
                          <a:pt x="71" y="196"/>
                        </a:lnTo>
                        <a:lnTo>
                          <a:pt x="73" y="189"/>
                        </a:lnTo>
                        <a:lnTo>
                          <a:pt x="73" y="189"/>
                        </a:lnTo>
                        <a:lnTo>
                          <a:pt x="77" y="172"/>
                        </a:lnTo>
                        <a:lnTo>
                          <a:pt x="79" y="153"/>
                        </a:lnTo>
                        <a:lnTo>
                          <a:pt x="79" y="153"/>
                        </a:lnTo>
                        <a:lnTo>
                          <a:pt x="81" y="134"/>
                        </a:lnTo>
                        <a:lnTo>
                          <a:pt x="79" y="115"/>
                        </a:lnTo>
                        <a:lnTo>
                          <a:pt x="78" y="95"/>
                        </a:lnTo>
                        <a:lnTo>
                          <a:pt x="77" y="76"/>
                        </a:lnTo>
                        <a:lnTo>
                          <a:pt x="77" y="76"/>
                        </a:lnTo>
                        <a:lnTo>
                          <a:pt x="73" y="57"/>
                        </a:lnTo>
                        <a:lnTo>
                          <a:pt x="67" y="38"/>
                        </a:lnTo>
                        <a:lnTo>
                          <a:pt x="55" y="0"/>
                        </a:lnTo>
                        <a:lnTo>
                          <a:pt x="55" y="0"/>
                        </a:lnTo>
                        <a:lnTo>
                          <a:pt x="54" y="1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  <a:latin typeface="Meta Bold Roman"/>
                      <a:cs typeface="Meta Bold Roman"/>
                    </a:endParaRPr>
                  </a:p>
                </p:txBody>
              </p:sp>
              <p:sp>
                <p:nvSpPr>
                  <p:cNvPr id="1783" name="Freeform 968"/>
                  <p:cNvSpPr>
                    <a:spLocks noChangeAspect="1"/>
                  </p:cNvSpPr>
                  <p:nvPr/>
                </p:nvSpPr>
                <p:spPr bwMode="auto">
                  <a:xfrm>
                    <a:off x="1497" y="5977"/>
                    <a:ext cx="77" cy="237"/>
                  </a:xfrm>
                  <a:custGeom>
                    <a:avLst/>
                    <a:gdLst>
                      <a:gd name="T0" fmla="*/ 54 w 81"/>
                      <a:gd name="T1" fmla="*/ 1 h 238"/>
                      <a:gd name="T2" fmla="*/ 54 w 81"/>
                      <a:gd name="T3" fmla="*/ 1 h 238"/>
                      <a:gd name="T4" fmla="*/ 60 w 81"/>
                      <a:gd name="T5" fmla="*/ 20 h 238"/>
                      <a:gd name="T6" fmla="*/ 66 w 81"/>
                      <a:gd name="T7" fmla="*/ 39 h 238"/>
                      <a:gd name="T8" fmla="*/ 70 w 81"/>
                      <a:gd name="T9" fmla="*/ 58 h 238"/>
                      <a:gd name="T10" fmla="*/ 74 w 81"/>
                      <a:gd name="T11" fmla="*/ 79 h 238"/>
                      <a:gd name="T12" fmla="*/ 75 w 81"/>
                      <a:gd name="T13" fmla="*/ 97 h 238"/>
                      <a:gd name="T14" fmla="*/ 77 w 81"/>
                      <a:gd name="T15" fmla="*/ 118 h 238"/>
                      <a:gd name="T16" fmla="*/ 77 w 81"/>
                      <a:gd name="T17" fmla="*/ 138 h 238"/>
                      <a:gd name="T18" fmla="*/ 75 w 81"/>
                      <a:gd name="T19" fmla="*/ 157 h 238"/>
                      <a:gd name="T20" fmla="*/ 75 w 81"/>
                      <a:gd name="T21" fmla="*/ 157 h 238"/>
                      <a:gd name="T22" fmla="*/ 73 w 81"/>
                      <a:gd name="T23" fmla="*/ 176 h 238"/>
                      <a:gd name="T24" fmla="*/ 70 w 81"/>
                      <a:gd name="T25" fmla="*/ 185 h 238"/>
                      <a:gd name="T26" fmla="*/ 67 w 81"/>
                      <a:gd name="T27" fmla="*/ 193 h 238"/>
                      <a:gd name="T28" fmla="*/ 63 w 81"/>
                      <a:gd name="T29" fmla="*/ 202 h 238"/>
                      <a:gd name="T30" fmla="*/ 59 w 81"/>
                      <a:gd name="T31" fmla="*/ 210 h 238"/>
                      <a:gd name="T32" fmla="*/ 51 w 81"/>
                      <a:gd name="T33" fmla="*/ 215 h 238"/>
                      <a:gd name="T34" fmla="*/ 43 w 81"/>
                      <a:gd name="T35" fmla="*/ 219 h 238"/>
                      <a:gd name="T36" fmla="*/ 43 w 81"/>
                      <a:gd name="T37" fmla="*/ 219 h 238"/>
                      <a:gd name="T38" fmla="*/ 31 w 81"/>
                      <a:gd name="T39" fmla="*/ 221 h 238"/>
                      <a:gd name="T40" fmla="*/ 16 w 81"/>
                      <a:gd name="T41" fmla="*/ 221 h 238"/>
                      <a:gd name="T42" fmla="*/ 10 w 81"/>
                      <a:gd name="T43" fmla="*/ 223 h 238"/>
                      <a:gd name="T44" fmla="*/ 5 w 81"/>
                      <a:gd name="T45" fmla="*/ 226 h 238"/>
                      <a:gd name="T46" fmla="*/ 1 w 81"/>
                      <a:gd name="T47" fmla="*/ 230 h 238"/>
                      <a:gd name="T48" fmla="*/ 0 w 81"/>
                      <a:gd name="T49" fmla="*/ 237 h 238"/>
                      <a:gd name="T50" fmla="*/ 0 w 81"/>
                      <a:gd name="T51" fmla="*/ 237 h 238"/>
                      <a:gd name="T52" fmla="*/ 1 w 81"/>
                      <a:gd name="T53" fmla="*/ 238 h 238"/>
                      <a:gd name="T54" fmla="*/ 1 w 81"/>
                      <a:gd name="T55" fmla="*/ 237 h 238"/>
                      <a:gd name="T56" fmla="*/ 1 w 81"/>
                      <a:gd name="T57" fmla="*/ 237 h 238"/>
                      <a:gd name="T58" fmla="*/ 2 w 81"/>
                      <a:gd name="T59" fmla="*/ 231 h 238"/>
                      <a:gd name="T60" fmla="*/ 5 w 81"/>
                      <a:gd name="T61" fmla="*/ 229 h 238"/>
                      <a:gd name="T62" fmla="*/ 9 w 81"/>
                      <a:gd name="T63" fmla="*/ 226 h 238"/>
                      <a:gd name="T64" fmla="*/ 13 w 81"/>
                      <a:gd name="T65" fmla="*/ 223 h 238"/>
                      <a:gd name="T66" fmla="*/ 24 w 81"/>
                      <a:gd name="T67" fmla="*/ 222 h 238"/>
                      <a:gd name="T68" fmla="*/ 33 w 81"/>
                      <a:gd name="T69" fmla="*/ 222 h 238"/>
                      <a:gd name="T70" fmla="*/ 33 w 81"/>
                      <a:gd name="T71" fmla="*/ 222 h 238"/>
                      <a:gd name="T72" fmla="*/ 40 w 81"/>
                      <a:gd name="T73" fmla="*/ 222 h 238"/>
                      <a:gd name="T74" fmla="*/ 47 w 81"/>
                      <a:gd name="T75" fmla="*/ 219 h 238"/>
                      <a:gd name="T76" fmla="*/ 54 w 81"/>
                      <a:gd name="T77" fmla="*/ 216 h 238"/>
                      <a:gd name="T78" fmla="*/ 59 w 81"/>
                      <a:gd name="T79" fmla="*/ 212 h 238"/>
                      <a:gd name="T80" fmla="*/ 59 w 81"/>
                      <a:gd name="T81" fmla="*/ 212 h 238"/>
                      <a:gd name="T82" fmla="*/ 64 w 81"/>
                      <a:gd name="T83" fmla="*/ 208 h 238"/>
                      <a:gd name="T84" fmla="*/ 69 w 81"/>
                      <a:gd name="T85" fmla="*/ 202 h 238"/>
                      <a:gd name="T86" fmla="*/ 71 w 81"/>
                      <a:gd name="T87" fmla="*/ 196 h 238"/>
                      <a:gd name="T88" fmla="*/ 73 w 81"/>
                      <a:gd name="T89" fmla="*/ 189 h 238"/>
                      <a:gd name="T90" fmla="*/ 73 w 81"/>
                      <a:gd name="T91" fmla="*/ 189 h 238"/>
                      <a:gd name="T92" fmla="*/ 77 w 81"/>
                      <a:gd name="T93" fmla="*/ 172 h 238"/>
                      <a:gd name="T94" fmla="*/ 79 w 81"/>
                      <a:gd name="T95" fmla="*/ 153 h 238"/>
                      <a:gd name="T96" fmla="*/ 79 w 81"/>
                      <a:gd name="T97" fmla="*/ 153 h 238"/>
                      <a:gd name="T98" fmla="*/ 81 w 81"/>
                      <a:gd name="T99" fmla="*/ 134 h 238"/>
                      <a:gd name="T100" fmla="*/ 79 w 81"/>
                      <a:gd name="T101" fmla="*/ 115 h 238"/>
                      <a:gd name="T102" fmla="*/ 78 w 81"/>
                      <a:gd name="T103" fmla="*/ 95 h 238"/>
                      <a:gd name="T104" fmla="*/ 77 w 81"/>
                      <a:gd name="T105" fmla="*/ 76 h 238"/>
                      <a:gd name="T106" fmla="*/ 77 w 81"/>
                      <a:gd name="T107" fmla="*/ 76 h 238"/>
                      <a:gd name="T108" fmla="*/ 73 w 81"/>
                      <a:gd name="T109" fmla="*/ 57 h 238"/>
                      <a:gd name="T110" fmla="*/ 67 w 81"/>
                      <a:gd name="T111" fmla="*/ 38 h 238"/>
                      <a:gd name="T112" fmla="*/ 55 w 81"/>
                      <a:gd name="T113" fmla="*/ 0 h 238"/>
                      <a:gd name="T114" fmla="*/ 55 w 81"/>
                      <a:gd name="T115" fmla="*/ 0 h 238"/>
                      <a:gd name="T116" fmla="*/ 54 w 81"/>
                      <a:gd name="T117" fmla="*/ 1 h 2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</a:cxnLst>
                    <a:rect l="0" t="0" r="r" b="b"/>
                    <a:pathLst>
                      <a:path w="81" h="238">
                        <a:moveTo>
                          <a:pt x="54" y="1"/>
                        </a:moveTo>
                        <a:lnTo>
                          <a:pt x="54" y="1"/>
                        </a:lnTo>
                        <a:lnTo>
                          <a:pt x="60" y="20"/>
                        </a:lnTo>
                        <a:lnTo>
                          <a:pt x="66" y="39"/>
                        </a:lnTo>
                        <a:lnTo>
                          <a:pt x="70" y="58"/>
                        </a:lnTo>
                        <a:lnTo>
                          <a:pt x="74" y="79"/>
                        </a:lnTo>
                        <a:lnTo>
                          <a:pt x="75" y="97"/>
                        </a:lnTo>
                        <a:lnTo>
                          <a:pt x="77" y="118"/>
                        </a:lnTo>
                        <a:lnTo>
                          <a:pt x="77" y="138"/>
                        </a:lnTo>
                        <a:lnTo>
                          <a:pt x="75" y="157"/>
                        </a:lnTo>
                        <a:lnTo>
                          <a:pt x="75" y="157"/>
                        </a:lnTo>
                        <a:lnTo>
                          <a:pt x="73" y="176"/>
                        </a:lnTo>
                        <a:lnTo>
                          <a:pt x="70" y="185"/>
                        </a:lnTo>
                        <a:lnTo>
                          <a:pt x="67" y="193"/>
                        </a:lnTo>
                        <a:lnTo>
                          <a:pt x="63" y="202"/>
                        </a:lnTo>
                        <a:lnTo>
                          <a:pt x="59" y="210"/>
                        </a:lnTo>
                        <a:lnTo>
                          <a:pt x="51" y="215"/>
                        </a:lnTo>
                        <a:lnTo>
                          <a:pt x="43" y="219"/>
                        </a:lnTo>
                        <a:lnTo>
                          <a:pt x="43" y="219"/>
                        </a:lnTo>
                        <a:lnTo>
                          <a:pt x="31" y="221"/>
                        </a:lnTo>
                        <a:lnTo>
                          <a:pt x="16" y="221"/>
                        </a:lnTo>
                        <a:lnTo>
                          <a:pt x="10" y="223"/>
                        </a:lnTo>
                        <a:lnTo>
                          <a:pt x="5" y="226"/>
                        </a:lnTo>
                        <a:lnTo>
                          <a:pt x="1" y="230"/>
                        </a:lnTo>
                        <a:lnTo>
                          <a:pt x="0" y="237"/>
                        </a:lnTo>
                        <a:lnTo>
                          <a:pt x="0" y="237"/>
                        </a:lnTo>
                        <a:lnTo>
                          <a:pt x="1" y="238"/>
                        </a:lnTo>
                        <a:lnTo>
                          <a:pt x="1" y="237"/>
                        </a:lnTo>
                        <a:lnTo>
                          <a:pt x="1" y="237"/>
                        </a:lnTo>
                        <a:lnTo>
                          <a:pt x="2" y="231"/>
                        </a:lnTo>
                        <a:lnTo>
                          <a:pt x="5" y="229"/>
                        </a:lnTo>
                        <a:lnTo>
                          <a:pt x="9" y="226"/>
                        </a:lnTo>
                        <a:lnTo>
                          <a:pt x="13" y="223"/>
                        </a:lnTo>
                        <a:lnTo>
                          <a:pt x="24" y="222"/>
                        </a:lnTo>
                        <a:lnTo>
                          <a:pt x="33" y="222"/>
                        </a:lnTo>
                        <a:lnTo>
                          <a:pt x="33" y="222"/>
                        </a:lnTo>
                        <a:lnTo>
                          <a:pt x="40" y="222"/>
                        </a:lnTo>
                        <a:lnTo>
                          <a:pt x="47" y="219"/>
                        </a:lnTo>
                        <a:lnTo>
                          <a:pt x="54" y="216"/>
                        </a:lnTo>
                        <a:lnTo>
                          <a:pt x="59" y="212"/>
                        </a:lnTo>
                        <a:lnTo>
                          <a:pt x="59" y="212"/>
                        </a:lnTo>
                        <a:lnTo>
                          <a:pt x="64" y="208"/>
                        </a:lnTo>
                        <a:lnTo>
                          <a:pt x="69" y="202"/>
                        </a:lnTo>
                        <a:lnTo>
                          <a:pt x="71" y="196"/>
                        </a:lnTo>
                        <a:lnTo>
                          <a:pt x="73" y="189"/>
                        </a:lnTo>
                        <a:lnTo>
                          <a:pt x="73" y="189"/>
                        </a:lnTo>
                        <a:lnTo>
                          <a:pt x="77" y="172"/>
                        </a:lnTo>
                        <a:lnTo>
                          <a:pt x="79" y="153"/>
                        </a:lnTo>
                        <a:lnTo>
                          <a:pt x="79" y="153"/>
                        </a:lnTo>
                        <a:lnTo>
                          <a:pt x="81" y="134"/>
                        </a:lnTo>
                        <a:lnTo>
                          <a:pt x="79" y="115"/>
                        </a:lnTo>
                        <a:lnTo>
                          <a:pt x="78" y="95"/>
                        </a:lnTo>
                        <a:lnTo>
                          <a:pt x="77" y="76"/>
                        </a:lnTo>
                        <a:lnTo>
                          <a:pt x="77" y="76"/>
                        </a:lnTo>
                        <a:lnTo>
                          <a:pt x="73" y="57"/>
                        </a:lnTo>
                        <a:lnTo>
                          <a:pt x="67" y="38"/>
                        </a:lnTo>
                        <a:lnTo>
                          <a:pt x="55" y="0"/>
                        </a:lnTo>
                        <a:lnTo>
                          <a:pt x="55" y="0"/>
                        </a:lnTo>
                        <a:lnTo>
                          <a:pt x="54" y="1"/>
                        </a:lnTo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  <a:latin typeface="Meta Bold Roman"/>
                      <a:cs typeface="Meta Bold Roman"/>
                    </a:endParaRPr>
                  </a:p>
                </p:txBody>
              </p:sp>
              <p:sp>
                <p:nvSpPr>
                  <p:cNvPr id="1784" name="Freeform 969"/>
                  <p:cNvSpPr>
                    <a:spLocks noChangeAspect="1"/>
                  </p:cNvSpPr>
                  <p:nvPr/>
                </p:nvSpPr>
                <p:spPr bwMode="auto">
                  <a:xfrm>
                    <a:off x="1480" y="6205"/>
                    <a:ext cx="55" cy="14"/>
                  </a:xfrm>
                  <a:custGeom>
                    <a:avLst/>
                    <a:gdLst>
                      <a:gd name="T0" fmla="*/ 0 w 56"/>
                      <a:gd name="T1" fmla="*/ 15 h 15"/>
                      <a:gd name="T2" fmla="*/ 0 w 56"/>
                      <a:gd name="T3" fmla="*/ 15 h 15"/>
                      <a:gd name="T4" fmla="*/ 6 w 56"/>
                      <a:gd name="T5" fmla="*/ 15 h 15"/>
                      <a:gd name="T6" fmla="*/ 6 w 56"/>
                      <a:gd name="T7" fmla="*/ 15 h 15"/>
                      <a:gd name="T8" fmla="*/ 12 w 56"/>
                      <a:gd name="T9" fmla="*/ 13 h 15"/>
                      <a:gd name="T10" fmla="*/ 12 w 56"/>
                      <a:gd name="T11" fmla="*/ 13 h 15"/>
                      <a:gd name="T12" fmla="*/ 16 w 56"/>
                      <a:gd name="T13" fmla="*/ 11 h 15"/>
                      <a:gd name="T14" fmla="*/ 20 w 56"/>
                      <a:gd name="T15" fmla="*/ 8 h 15"/>
                      <a:gd name="T16" fmla="*/ 20 w 56"/>
                      <a:gd name="T17" fmla="*/ 8 h 15"/>
                      <a:gd name="T18" fmla="*/ 24 w 56"/>
                      <a:gd name="T19" fmla="*/ 5 h 15"/>
                      <a:gd name="T20" fmla="*/ 28 w 56"/>
                      <a:gd name="T21" fmla="*/ 4 h 15"/>
                      <a:gd name="T22" fmla="*/ 39 w 56"/>
                      <a:gd name="T23" fmla="*/ 3 h 15"/>
                      <a:gd name="T24" fmla="*/ 39 w 56"/>
                      <a:gd name="T25" fmla="*/ 3 h 15"/>
                      <a:gd name="T26" fmla="*/ 56 w 56"/>
                      <a:gd name="T27" fmla="*/ 4 h 15"/>
                      <a:gd name="T28" fmla="*/ 56 w 56"/>
                      <a:gd name="T29" fmla="*/ 4 h 15"/>
                      <a:gd name="T30" fmla="*/ 56 w 56"/>
                      <a:gd name="T31" fmla="*/ 4 h 15"/>
                      <a:gd name="T32" fmla="*/ 56 w 56"/>
                      <a:gd name="T33" fmla="*/ 4 h 15"/>
                      <a:gd name="T34" fmla="*/ 40 w 56"/>
                      <a:gd name="T35" fmla="*/ 1 h 15"/>
                      <a:gd name="T36" fmla="*/ 40 w 56"/>
                      <a:gd name="T37" fmla="*/ 1 h 15"/>
                      <a:gd name="T38" fmla="*/ 33 w 56"/>
                      <a:gd name="T39" fmla="*/ 0 h 15"/>
                      <a:gd name="T40" fmla="*/ 25 w 56"/>
                      <a:gd name="T41" fmla="*/ 1 h 15"/>
                      <a:gd name="T42" fmla="*/ 25 w 56"/>
                      <a:gd name="T43" fmla="*/ 1 h 15"/>
                      <a:gd name="T44" fmla="*/ 21 w 56"/>
                      <a:gd name="T45" fmla="*/ 4 h 15"/>
                      <a:gd name="T46" fmla="*/ 17 w 56"/>
                      <a:gd name="T47" fmla="*/ 8 h 15"/>
                      <a:gd name="T48" fmla="*/ 17 w 56"/>
                      <a:gd name="T49" fmla="*/ 8 h 15"/>
                      <a:gd name="T50" fmla="*/ 13 w 56"/>
                      <a:gd name="T51" fmla="*/ 11 h 15"/>
                      <a:gd name="T52" fmla="*/ 9 w 56"/>
                      <a:gd name="T53" fmla="*/ 12 h 15"/>
                      <a:gd name="T54" fmla="*/ 0 w 56"/>
                      <a:gd name="T55" fmla="*/ 15 h 15"/>
                      <a:gd name="T56" fmla="*/ 0 w 56"/>
                      <a:gd name="T57" fmla="*/ 15 h 15"/>
                      <a:gd name="T58" fmla="*/ 0 w 56"/>
                      <a:gd name="T59" fmla="*/ 1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56" h="15">
                        <a:moveTo>
                          <a:pt x="0" y="15"/>
                        </a:moveTo>
                        <a:lnTo>
                          <a:pt x="0" y="15"/>
                        </a:lnTo>
                        <a:lnTo>
                          <a:pt x="6" y="15"/>
                        </a:lnTo>
                        <a:lnTo>
                          <a:pt x="6" y="15"/>
                        </a:lnTo>
                        <a:lnTo>
                          <a:pt x="12" y="13"/>
                        </a:lnTo>
                        <a:lnTo>
                          <a:pt x="12" y="13"/>
                        </a:lnTo>
                        <a:lnTo>
                          <a:pt x="16" y="11"/>
                        </a:lnTo>
                        <a:lnTo>
                          <a:pt x="20" y="8"/>
                        </a:lnTo>
                        <a:lnTo>
                          <a:pt x="20" y="8"/>
                        </a:lnTo>
                        <a:lnTo>
                          <a:pt x="24" y="5"/>
                        </a:lnTo>
                        <a:lnTo>
                          <a:pt x="28" y="4"/>
                        </a:lnTo>
                        <a:lnTo>
                          <a:pt x="39" y="3"/>
                        </a:lnTo>
                        <a:lnTo>
                          <a:pt x="39" y="3"/>
                        </a:lnTo>
                        <a:lnTo>
                          <a:pt x="56" y="4"/>
                        </a:lnTo>
                        <a:lnTo>
                          <a:pt x="56" y="4"/>
                        </a:lnTo>
                        <a:lnTo>
                          <a:pt x="56" y="4"/>
                        </a:lnTo>
                        <a:lnTo>
                          <a:pt x="56" y="4"/>
                        </a:lnTo>
                        <a:lnTo>
                          <a:pt x="40" y="1"/>
                        </a:lnTo>
                        <a:lnTo>
                          <a:pt x="40" y="1"/>
                        </a:lnTo>
                        <a:lnTo>
                          <a:pt x="33" y="0"/>
                        </a:lnTo>
                        <a:lnTo>
                          <a:pt x="25" y="1"/>
                        </a:lnTo>
                        <a:lnTo>
                          <a:pt x="25" y="1"/>
                        </a:lnTo>
                        <a:lnTo>
                          <a:pt x="21" y="4"/>
                        </a:lnTo>
                        <a:lnTo>
                          <a:pt x="17" y="8"/>
                        </a:lnTo>
                        <a:lnTo>
                          <a:pt x="17" y="8"/>
                        </a:lnTo>
                        <a:lnTo>
                          <a:pt x="13" y="11"/>
                        </a:lnTo>
                        <a:lnTo>
                          <a:pt x="9" y="12"/>
                        </a:lnTo>
                        <a:lnTo>
                          <a:pt x="0" y="15"/>
                        </a:lnTo>
                        <a:lnTo>
                          <a:pt x="0" y="15"/>
                        </a:lnTo>
                        <a:lnTo>
                          <a:pt x="0" y="15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  <a:latin typeface="Meta Bold Roman"/>
                      <a:cs typeface="Meta Bold Roman"/>
                    </a:endParaRPr>
                  </a:p>
                </p:txBody>
              </p:sp>
              <p:sp>
                <p:nvSpPr>
                  <p:cNvPr id="1785" name="Freeform 970"/>
                  <p:cNvSpPr>
                    <a:spLocks noChangeAspect="1"/>
                  </p:cNvSpPr>
                  <p:nvPr/>
                </p:nvSpPr>
                <p:spPr bwMode="auto">
                  <a:xfrm>
                    <a:off x="1480" y="6205"/>
                    <a:ext cx="55" cy="14"/>
                  </a:xfrm>
                  <a:custGeom>
                    <a:avLst/>
                    <a:gdLst>
                      <a:gd name="T0" fmla="*/ 0 w 56"/>
                      <a:gd name="T1" fmla="*/ 15 h 15"/>
                      <a:gd name="T2" fmla="*/ 0 w 56"/>
                      <a:gd name="T3" fmla="*/ 15 h 15"/>
                      <a:gd name="T4" fmla="*/ 6 w 56"/>
                      <a:gd name="T5" fmla="*/ 15 h 15"/>
                      <a:gd name="T6" fmla="*/ 6 w 56"/>
                      <a:gd name="T7" fmla="*/ 15 h 15"/>
                      <a:gd name="T8" fmla="*/ 12 w 56"/>
                      <a:gd name="T9" fmla="*/ 13 h 15"/>
                      <a:gd name="T10" fmla="*/ 12 w 56"/>
                      <a:gd name="T11" fmla="*/ 13 h 15"/>
                      <a:gd name="T12" fmla="*/ 16 w 56"/>
                      <a:gd name="T13" fmla="*/ 11 h 15"/>
                      <a:gd name="T14" fmla="*/ 20 w 56"/>
                      <a:gd name="T15" fmla="*/ 8 h 15"/>
                      <a:gd name="T16" fmla="*/ 20 w 56"/>
                      <a:gd name="T17" fmla="*/ 8 h 15"/>
                      <a:gd name="T18" fmla="*/ 24 w 56"/>
                      <a:gd name="T19" fmla="*/ 5 h 15"/>
                      <a:gd name="T20" fmla="*/ 28 w 56"/>
                      <a:gd name="T21" fmla="*/ 4 h 15"/>
                      <a:gd name="T22" fmla="*/ 39 w 56"/>
                      <a:gd name="T23" fmla="*/ 3 h 15"/>
                      <a:gd name="T24" fmla="*/ 39 w 56"/>
                      <a:gd name="T25" fmla="*/ 3 h 15"/>
                      <a:gd name="T26" fmla="*/ 56 w 56"/>
                      <a:gd name="T27" fmla="*/ 4 h 15"/>
                      <a:gd name="T28" fmla="*/ 56 w 56"/>
                      <a:gd name="T29" fmla="*/ 4 h 15"/>
                      <a:gd name="T30" fmla="*/ 56 w 56"/>
                      <a:gd name="T31" fmla="*/ 4 h 15"/>
                      <a:gd name="T32" fmla="*/ 56 w 56"/>
                      <a:gd name="T33" fmla="*/ 4 h 15"/>
                      <a:gd name="T34" fmla="*/ 40 w 56"/>
                      <a:gd name="T35" fmla="*/ 1 h 15"/>
                      <a:gd name="T36" fmla="*/ 40 w 56"/>
                      <a:gd name="T37" fmla="*/ 1 h 15"/>
                      <a:gd name="T38" fmla="*/ 33 w 56"/>
                      <a:gd name="T39" fmla="*/ 0 h 15"/>
                      <a:gd name="T40" fmla="*/ 25 w 56"/>
                      <a:gd name="T41" fmla="*/ 1 h 15"/>
                      <a:gd name="T42" fmla="*/ 25 w 56"/>
                      <a:gd name="T43" fmla="*/ 1 h 15"/>
                      <a:gd name="T44" fmla="*/ 21 w 56"/>
                      <a:gd name="T45" fmla="*/ 4 h 15"/>
                      <a:gd name="T46" fmla="*/ 17 w 56"/>
                      <a:gd name="T47" fmla="*/ 8 h 15"/>
                      <a:gd name="T48" fmla="*/ 17 w 56"/>
                      <a:gd name="T49" fmla="*/ 8 h 15"/>
                      <a:gd name="T50" fmla="*/ 13 w 56"/>
                      <a:gd name="T51" fmla="*/ 11 h 15"/>
                      <a:gd name="T52" fmla="*/ 9 w 56"/>
                      <a:gd name="T53" fmla="*/ 12 h 15"/>
                      <a:gd name="T54" fmla="*/ 0 w 56"/>
                      <a:gd name="T55" fmla="*/ 15 h 15"/>
                      <a:gd name="T56" fmla="*/ 0 w 56"/>
                      <a:gd name="T57" fmla="*/ 15 h 15"/>
                      <a:gd name="T58" fmla="*/ 0 w 56"/>
                      <a:gd name="T59" fmla="*/ 1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56" h="15">
                        <a:moveTo>
                          <a:pt x="0" y="15"/>
                        </a:moveTo>
                        <a:lnTo>
                          <a:pt x="0" y="15"/>
                        </a:lnTo>
                        <a:lnTo>
                          <a:pt x="6" y="15"/>
                        </a:lnTo>
                        <a:lnTo>
                          <a:pt x="6" y="15"/>
                        </a:lnTo>
                        <a:lnTo>
                          <a:pt x="12" y="13"/>
                        </a:lnTo>
                        <a:lnTo>
                          <a:pt x="12" y="13"/>
                        </a:lnTo>
                        <a:lnTo>
                          <a:pt x="16" y="11"/>
                        </a:lnTo>
                        <a:lnTo>
                          <a:pt x="20" y="8"/>
                        </a:lnTo>
                        <a:lnTo>
                          <a:pt x="20" y="8"/>
                        </a:lnTo>
                        <a:lnTo>
                          <a:pt x="24" y="5"/>
                        </a:lnTo>
                        <a:lnTo>
                          <a:pt x="28" y="4"/>
                        </a:lnTo>
                        <a:lnTo>
                          <a:pt x="39" y="3"/>
                        </a:lnTo>
                        <a:lnTo>
                          <a:pt x="39" y="3"/>
                        </a:lnTo>
                        <a:lnTo>
                          <a:pt x="56" y="4"/>
                        </a:lnTo>
                        <a:lnTo>
                          <a:pt x="56" y="4"/>
                        </a:lnTo>
                        <a:lnTo>
                          <a:pt x="56" y="4"/>
                        </a:lnTo>
                        <a:lnTo>
                          <a:pt x="56" y="4"/>
                        </a:lnTo>
                        <a:lnTo>
                          <a:pt x="40" y="1"/>
                        </a:lnTo>
                        <a:lnTo>
                          <a:pt x="40" y="1"/>
                        </a:lnTo>
                        <a:lnTo>
                          <a:pt x="33" y="0"/>
                        </a:lnTo>
                        <a:lnTo>
                          <a:pt x="25" y="1"/>
                        </a:lnTo>
                        <a:lnTo>
                          <a:pt x="25" y="1"/>
                        </a:lnTo>
                        <a:lnTo>
                          <a:pt x="21" y="4"/>
                        </a:lnTo>
                        <a:lnTo>
                          <a:pt x="17" y="8"/>
                        </a:lnTo>
                        <a:lnTo>
                          <a:pt x="17" y="8"/>
                        </a:lnTo>
                        <a:lnTo>
                          <a:pt x="13" y="11"/>
                        </a:lnTo>
                        <a:lnTo>
                          <a:pt x="9" y="12"/>
                        </a:lnTo>
                        <a:lnTo>
                          <a:pt x="0" y="15"/>
                        </a:lnTo>
                        <a:lnTo>
                          <a:pt x="0" y="15"/>
                        </a:lnTo>
                        <a:lnTo>
                          <a:pt x="0" y="15"/>
                        </a:lnTo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  <a:latin typeface="Meta Bold Roman"/>
                      <a:cs typeface="Meta Bold Roman"/>
                    </a:endParaRPr>
                  </a:p>
                </p:txBody>
              </p:sp>
              <p:sp>
                <p:nvSpPr>
                  <p:cNvPr id="1786" name="Freeform 971"/>
                  <p:cNvSpPr>
                    <a:spLocks noChangeAspect="1"/>
                  </p:cNvSpPr>
                  <p:nvPr/>
                </p:nvSpPr>
                <p:spPr bwMode="auto">
                  <a:xfrm>
                    <a:off x="1486" y="6205"/>
                    <a:ext cx="55" cy="37"/>
                  </a:xfrm>
                  <a:custGeom>
                    <a:avLst/>
                    <a:gdLst>
                      <a:gd name="T0" fmla="*/ 57 w 57"/>
                      <a:gd name="T1" fmla="*/ 0 h 39"/>
                      <a:gd name="T2" fmla="*/ 57 w 57"/>
                      <a:gd name="T3" fmla="*/ 0 h 39"/>
                      <a:gd name="T4" fmla="*/ 50 w 57"/>
                      <a:gd name="T5" fmla="*/ 3 h 39"/>
                      <a:gd name="T6" fmla="*/ 45 w 57"/>
                      <a:gd name="T7" fmla="*/ 6 h 39"/>
                      <a:gd name="T8" fmla="*/ 45 w 57"/>
                      <a:gd name="T9" fmla="*/ 6 h 39"/>
                      <a:gd name="T10" fmla="*/ 40 w 57"/>
                      <a:gd name="T11" fmla="*/ 11 h 39"/>
                      <a:gd name="T12" fmla="*/ 36 w 57"/>
                      <a:gd name="T13" fmla="*/ 17 h 39"/>
                      <a:gd name="T14" fmla="*/ 36 w 57"/>
                      <a:gd name="T15" fmla="*/ 17 h 39"/>
                      <a:gd name="T16" fmla="*/ 33 w 57"/>
                      <a:gd name="T17" fmla="*/ 22 h 39"/>
                      <a:gd name="T18" fmla="*/ 29 w 57"/>
                      <a:gd name="T19" fmla="*/ 25 h 39"/>
                      <a:gd name="T20" fmla="*/ 21 w 57"/>
                      <a:gd name="T21" fmla="*/ 30 h 39"/>
                      <a:gd name="T22" fmla="*/ 0 w 57"/>
                      <a:gd name="T23" fmla="*/ 38 h 39"/>
                      <a:gd name="T24" fmla="*/ 0 w 57"/>
                      <a:gd name="T25" fmla="*/ 38 h 39"/>
                      <a:gd name="T26" fmla="*/ 0 w 57"/>
                      <a:gd name="T27" fmla="*/ 39 h 39"/>
                      <a:gd name="T28" fmla="*/ 0 w 57"/>
                      <a:gd name="T29" fmla="*/ 39 h 39"/>
                      <a:gd name="T30" fmla="*/ 7 w 57"/>
                      <a:gd name="T31" fmla="*/ 37 h 39"/>
                      <a:gd name="T32" fmla="*/ 14 w 57"/>
                      <a:gd name="T33" fmla="*/ 34 h 39"/>
                      <a:gd name="T34" fmla="*/ 14 w 57"/>
                      <a:gd name="T35" fmla="*/ 34 h 39"/>
                      <a:gd name="T36" fmla="*/ 23 w 57"/>
                      <a:gd name="T37" fmla="*/ 31 h 39"/>
                      <a:gd name="T38" fmla="*/ 30 w 57"/>
                      <a:gd name="T39" fmla="*/ 26 h 39"/>
                      <a:gd name="T40" fmla="*/ 30 w 57"/>
                      <a:gd name="T41" fmla="*/ 26 h 39"/>
                      <a:gd name="T42" fmla="*/ 36 w 57"/>
                      <a:gd name="T43" fmla="*/ 21 h 39"/>
                      <a:gd name="T44" fmla="*/ 40 w 57"/>
                      <a:gd name="T45" fmla="*/ 14 h 39"/>
                      <a:gd name="T46" fmla="*/ 40 w 57"/>
                      <a:gd name="T47" fmla="*/ 14 h 39"/>
                      <a:gd name="T48" fmla="*/ 45 w 57"/>
                      <a:gd name="T49" fmla="*/ 7 h 39"/>
                      <a:gd name="T50" fmla="*/ 48 w 57"/>
                      <a:gd name="T51" fmla="*/ 6 h 39"/>
                      <a:gd name="T52" fmla="*/ 50 w 57"/>
                      <a:gd name="T53" fmla="*/ 4 h 39"/>
                      <a:gd name="T54" fmla="*/ 50 w 57"/>
                      <a:gd name="T55" fmla="*/ 4 h 39"/>
                      <a:gd name="T56" fmla="*/ 55 w 57"/>
                      <a:gd name="T57" fmla="*/ 3 h 39"/>
                      <a:gd name="T58" fmla="*/ 57 w 57"/>
                      <a:gd name="T59" fmla="*/ 0 h 39"/>
                      <a:gd name="T60" fmla="*/ 57 w 57"/>
                      <a:gd name="T61" fmla="*/ 0 h 39"/>
                      <a:gd name="T62" fmla="*/ 57 w 57"/>
                      <a:gd name="T63" fmla="*/ 0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57" h="39">
                        <a:moveTo>
                          <a:pt x="57" y="0"/>
                        </a:moveTo>
                        <a:lnTo>
                          <a:pt x="57" y="0"/>
                        </a:lnTo>
                        <a:lnTo>
                          <a:pt x="50" y="3"/>
                        </a:lnTo>
                        <a:lnTo>
                          <a:pt x="45" y="6"/>
                        </a:lnTo>
                        <a:lnTo>
                          <a:pt x="45" y="6"/>
                        </a:lnTo>
                        <a:lnTo>
                          <a:pt x="40" y="11"/>
                        </a:lnTo>
                        <a:lnTo>
                          <a:pt x="36" y="17"/>
                        </a:lnTo>
                        <a:lnTo>
                          <a:pt x="36" y="17"/>
                        </a:lnTo>
                        <a:lnTo>
                          <a:pt x="33" y="22"/>
                        </a:lnTo>
                        <a:lnTo>
                          <a:pt x="29" y="25"/>
                        </a:lnTo>
                        <a:lnTo>
                          <a:pt x="21" y="30"/>
                        </a:lnTo>
                        <a:lnTo>
                          <a:pt x="0" y="38"/>
                        </a:lnTo>
                        <a:lnTo>
                          <a:pt x="0" y="38"/>
                        </a:lnTo>
                        <a:lnTo>
                          <a:pt x="0" y="39"/>
                        </a:lnTo>
                        <a:lnTo>
                          <a:pt x="0" y="39"/>
                        </a:lnTo>
                        <a:lnTo>
                          <a:pt x="7" y="37"/>
                        </a:lnTo>
                        <a:lnTo>
                          <a:pt x="14" y="34"/>
                        </a:lnTo>
                        <a:lnTo>
                          <a:pt x="14" y="34"/>
                        </a:lnTo>
                        <a:lnTo>
                          <a:pt x="23" y="31"/>
                        </a:lnTo>
                        <a:lnTo>
                          <a:pt x="30" y="26"/>
                        </a:lnTo>
                        <a:lnTo>
                          <a:pt x="30" y="26"/>
                        </a:lnTo>
                        <a:lnTo>
                          <a:pt x="36" y="21"/>
                        </a:lnTo>
                        <a:lnTo>
                          <a:pt x="40" y="14"/>
                        </a:lnTo>
                        <a:lnTo>
                          <a:pt x="40" y="14"/>
                        </a:lnTo>
                        <a:lnTo>
                          <a:pt x="45" y="7"/>
                        </a:lnTo>
                        <a:lnTo>
                          <a:pt x="48" y="6"/>
                        </a:lnTo>
                        <a:lnTo>
                          <a:pt x="50" y="4"/>
                        </a:lnTo>
                        <a:lnTo>
                          <a:pt x="50" y="4"/>
                        </a:lnTo>
                        <a:lnTo>
                          <a:pt x="55" y="3"/>
                        </a:lnTo>
                        <a:lnTo>
                          <a:pt x="57" y="0"/>
                        </a:lnTo>
                        <a:lnTo>
                          <a:pt x="57" y="0"/>
                        </a:lnTo>
                        <a:lnTo>
                          <a:pt x="57" y="0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  <a:latin typeface="Meta Bold Roman"/>
                      <a:cs typeface="Meta Bold Roman"/>
                    </a:endParaRPr>
                  </a:p>
                </p:txBody>
              </p:sp>
              <p:sp>
                <p:nvSpPr>
                  <p:cNvPr id="1787" name="Freeform 972"/>
                  <p:cNvSpPr>
                    <a:spLocks noChangeAspect="1"/>
                  </p:cNvSpPr>
                  <p:nvPr/>
                </p:nvSpPr>
                <p:spPr bwMode="auto">
                  <a:xfrm>
                    <a:off x="1513" y="6209"/>
                    <a:ext cx="44" cy="23"/>
                  </a:xfrm>
                  <a:custGeom>
                    <a:avLst/>
                    <a:gdLst>
                      <a:gd name="T0" fmla="*/ 4 w 43"/>
                      <a:gd name="T1" fmla="*/ 23 h 23"/>
                      <a:gd name="T2" fmla="*/ 4 w 43"/>
                      <a:gd name="T3" fmla="*/ 23 h 23"/>
                      <a:gd name="T4" fmla="*/ 7 w 43"/>
                      <a:gd name="T5" fmla="*/ 20 h 23"/>
                      <a:gd name="T6" fmla="*/ 11 w 43"/>
                      <a:gd name="T7" fmla="*/ 17 h 23"/>
                      <a:gd name="T8" fmla="*/ 15 w 43"/>
                      <a:gd name="T9" fmla="*/ 15 h 23"/>
                      <a:gd name="T10" fmla="*/ 19 w 43"/>
                      <a:gd name="T11" fmla="*/ 11 h 23"/>
                      <a:gd name="T12" fmla="*/ 19 w 43"/>
                      <a:gd name="T13" fmla="*/ 11 h 23"/>
                      <a:gd name="T14" fmla="*/ 24 w 43"/>
                      <a:gd name="T15" fmla="*/ 6 h 23"/>
                      <a:gd name="T16" fmla="*/ 30 w 43"/>
                      <a:gd name="T17" fmla="*/ 4 h 23"/>
                      <a:gd name="T18" fmla="*/ 37 w 43"/>
                      <a:gd name="T19" fmla="*/ 2 h 23"/>
                      <a:gd name="T20" fmla="*/ 43 w 43"/>
                      <a:gd name="T21" fmla="*/ 1 h 23"/>
                      <a:gd name="T22" fmla="*/ 43 w 43"/>
                      <a:gd name="T23" fmla="*/ 1 h 23"/>
                      <a:gd name="T24" fmla="*/ 43 w 43"/>
                      <a:gd name="T25" fmla="*/ 1 h 23"/>
                      <a:gd name="T26" fmla="*/ 43 w 43"/>
                      <a:gd name="T27" fmla="*/ 0 h 23"/>
                      <a:gd name="T28" fmla="*/ 43 w 43"/>
                      <a:gd name="T29" fmla="*/ 0 h 23"/>
                      <a:gd name="T30" fmla="*/ 39 w 43"/>
                      <a:gd name="T31" fmla="*/ 0 h 23"/>
                      <a:gd name="T32" fmla="*/ 35 w 43"/>
                      <a:gd name="T33" fmla="*/ 0 h 23"/>
                      <a:gd name="T34" fmla="*/ 27 w 43"/>
                      <a:gd name="T35" fmla="*/ 4 h 23"/>
                      <a:gd name="T36" fmla="*/ 27 w 43"/>
                      <a:gd name="T37" fmla="*/ 4 h 23"/>
                      <a:gd name="T38" fmla="*/ 20 w 43"/>
                      <a:gd name="T39" fmla="*/ 8 h 23"/>
                      <a:gd name="T40" fmla="*/ 15 w 43"/>
                      <a:gd name="T41" fmla="*/ 13 h 23"/>
                      <a:gd name="T42" fmla="*/ 10 w 43"/>
                      <a:gd name="T43" fmla="*/ 17 h 23"/>
                      <a:gd name="T44" fmla="*/ 7 w 43"/>
                      <a:gd name="T45" fmla="*/ 19 h 23"/>
                      <a:gd name="T46" fmla="*/ 3 w 43"/>
                      <a:gd name="T47" fmla="*/ 19 h 23"/>
                      <a:gd name="T48" fmla="*/ 3 w 43"/>
                      <a:gd name="T49" fmla="*/ 19 h 23"/>
                      <a:gd name="T50" fmla="*/ 0 w 43"/>
                      <a:gd name="T51" fmla="*/ 20 h 23"/>
                      <a:gd name="T52" fmla="*/ 0 w 43"/>
                      <a:gd name="T53" fmla="*/ 21 h 23"/>
                      <a:gd name="T54" fmla="*/ 1 w 43"/>
                      <a:gd name="T55" fmla="*/ 23 h 23"/>
                      <a:gd name="T56" fmla="*/ 4 w 43"/>
                      <a:gd name="T57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43" h="23">
                        <a:moveTo>
                          <a:pt x="4" y="23"/>
                        </a:moveTo>
                        <a:lnTo>
                          <a:pt x="4" y="23"/>
                        </a:lnTo>
                        <a:lnTo>
                          <a:pt x="7" y="20"/>
                        </a:lnTo>
                        <a:lnTo>
                          <a:pt x="11" y="17"/>
                        </a:lnTo>
                        <a:lnTo>
                          <a:pt x="15" y="15"/>
                        </a:lnTo>
                        <a:lnTo>
                          <a:pt x="19" y="11"/>
                        </a:lnTo>
                        <a:lnTo>
                          <a:pt x="19" y="11"/>
                        </a:lnTo>
                        <a:lnTo>
                          <a:pt x="24" y="6"/>
                        </a:lnTo>
                        <a:lnTo>
                          <a:pt x="30" y="4"/>
                        </a:lnTo>
                        <a:lnTo>
                          <a:pt x="37" y="2"/>
                        </a:lnTo>
                        <a:lnTo>
                          <a:pt x="43" y="1"/>
                        </a:lnTo>
                        <a:lnTo>
                          <a:pt x="43" y="1"/>
                        </a:lnTo>
                        <a:lnTo>
                          <a:pt x="43" y="1"/>
                        </a:lnTo>
                        <a:lnTo>
                          <a:pt x="43" y="0"/>
                        </a:lnTo>
                        <a:lnTo>
                          <a:pt x="43" y="0"/>
                        </a:lnTo>
                        <a:lnTo>
                          <a:pt x="39" y="0"/>
                        </a:lnTo>
                        <a:lnTo>
                          <a:pt x="35" y="0"/>
                        </a:lnTo>
                        <a:lnTo>
                          <a:pt x="27" y="4"/>
                        </a:lnTo>
                        <a:lnTo>
                          <a:pt x="27" y="4"/>
                        </a:lnTo>
                        <a:lnTo>
                          <a:pt x="20" y="8"/>
                        </a:lnTo>
                        <a:lnTo>
                          <a:pt x="15" y="13"/>
                        </a:lnTo>
                        <a:lnTo>
                          <a:pt x="10" y="17"/>
                        </a:lnTo>
                        <a:lnTo>
                          <a:pt x="7" y="19"/>
                        </a:lnTo>
                        <a:lnTo>
                          <a:pt x="3" y="19"/>
                        </a:lnTo>
                        <a:lnTo>
                          <a:pt x="3" y="19"/>
                        </a:lnTo>
                        <a:lnTo>
                          <a:pt x="0" y="20"/>
                        </a:lnTo>
                        <a:lnTo>
                          <a:pt x="0" y="21"/>
                        </a:lnTo>
                        <a:lnTo>
                          <a:pt x="1" y="23"/>
                        </a:lnTo>
                        <a:lnTo>
                          <a:pt x="4" y="23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  <a:latin typeface="Meta Bold Roman"/>
                      <a:cs typeface="Meta Bold Roman"/>
                    </a:endParaRPr>
                  </a:p>
                </p:txBody>
              </p:sp>
              <p:sp>
                <p:nvSpPr>
                  <p:cNvPr id="1788" name="Freeform 973"/>
                  <p:cNvSpPr>
                    <a:spLocks noChangeAspect="1"/>
                  </p:cNvSpPr>
                  <p:nvPr/>
                </p:nvSpPr>
                <p:spPr bwMode="auto">
                  <a:xfrm>
                    <a:off x="1513" y="6209"/>
                    <a:ext cx="44" cy="23"/>
                  </a:xfrm>
                  <a:custGeom>
                    <a:avLst/>
                    <a:gdLst>
                      <a:gd name="T0" fmla="*/ 4 w 43"/>
                      <a:gd name="T1" fmla="*/ 23 h 23"/>
                      <a:gd name="T2" fmla="*/ 4 w 43"/>
                      <a:gd name="T3" fmla="*/ 23 h 23"/>
                      <a:gd name="T4" fmla="*/ 7 w 43"/>
                      <a:gd name="T5" fmla="*/ 20 h 23"/>
                      <a:gd name="T6" fmla="*/ 11 w 43"/>
                      <a:gd name="T7" fmla="*/ 17 h 23"/>
                      <a:gd name="T8" fmla="*/ 15 w 43"/>
                      <a:gd name="T9" fmla="*/ 15 h 23"/>
                      <a:gd name="T10" fmla="*/ 19 w 43"/>
                      <a:gd name="T11" fmla="*/ 11 h 23"/>
                      <a:gd name="T12" fmla="*/ 19 w 43"/>
                      <a:gd name="T13" fmla="*/ 11 h 23"/>
                      <a:gd name="T14" fmla="*/ 24 w 43"/>
                      <a:gd name="T15" fmla="*/ 6 h 23"/>
                      <a:gd name="T16" fmla="*/ 30 w 43"/>
                      <a:gd name="T17" fmla="*/ 4 h 23"/>
                      <a:gd name="T18" fmla="*/ 37 w 43"/>
                      <a:gd name="T19" fmla="*/ 2 h 23"/>
                      <a:gd name="T20" fmla="*/ 43 w 43"/>
                      <a:gd name="T21" fmla="*/ 1 h 23"/>
                      <a:gd name="T22" fmla="*/ 43 w 43"/>
                      <a:gd name="T23" fmla="*/ 1 h 23"/>
                      <a:gd name="T24" fmla="*/ 43 w 43"/>
                      <a:gd name="T25" fmla="*/ 1 h 23"/>
                      <a:gd name="T26" fmla="*/ 43 w 43"/>
                      <a:gd name="T27" fmla="*/ 0 h 23"/>
                      <a:gd name="T28" fmla="*/ 43 w 43"/>
                      <a:gd name="T29" fmla="*/ 0 h 23"/>
                      <a:gd name="T30" fmla="*/ 39 w 43"/>
                      <a:gd name="T31" fmla="*/ 0 h 23"/>
                      <a:gd name="T32" fmla="*/ 35 w 43"/>
                      <a:gd name="T33" fmla="*/ 0 h 23"/>
                      <a:gd name="T34" fmla="*/ 27 w 43"/>
                      <a:gd name="T35" fmla="*/ 4 h 23"/>
                      <a:gd name="T36" fmla="*/ 27 w 43"/>
                      <a:gd name="T37" fmla="*/ 4 h 23"/>
                      <a:gd name="T38" fmla="*/ 20 w 43"/>
                      <a:gd name="T39" fmla="*/ 8 h 23"/>
                      <a:gd name="T40" fmla="*/ 15 w 43"/>
                      <a:gd name="T41" fmla="*/ 13 h 23"/>
                      <a:gd name="T42" fmla="*/ 10 w 43"/>
                      <a:gd name="T43" fmla="*/ 17 h 23"/>
                      <a:gd name="T44" fmla="*/ 7 w 43"/>
                      <a:gd name="T45" fmla="*/ 19 h 23"/>
                      <a:gd name="T46" fmla="*/ 3 w 43"/>
                      <a:gd name="T47" fmla="*/ 19 h 23"/>
                      <a:gd name="T48" fmla="*/ 3 w 43"/>
                      <a:gd name="T49" fmla="*/ 19 h 23"/>
                      <a:gd name="T50" fmla="*/ 0 w 43"/>
                      <a:gd name="T51" fmla="*/ 20 h 23"/>
                      <a:gd name="T52" fmla="*/ 0 w 43"/>
                      <a:gd name="T53" fmla="*/ 21 h 23"/>
                      <a:gd name="T54" fmla="*/ 1 w 43"/>
                      <a:gd name="T55" fmla="*/ 23 h 23"/>
                      <a:gd name="T56" fmla="*/ 4 w 43"/>
                      <a:gd name="T57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43" h="23">
                        <a:moveTo>
                          <a:pt x="4" y="23"/>
                        </a:moveTo>
                        <a:lnTo>
                          <a:pt x="4" y="23"/>
                        </a:lnTo>
                        <a:lnTo>
                          <a:pt x="7" y="20"/>
                        </a:lnTo>
                        <a:lnTo>
                          <a:pt x="11" y="17"/>
                        </a:lnTo>
                        <a:lnTo>
                          <a:pt x="15" y="15"/>
                        </a:lnTo>
                        <a:lnTo>
                          <a:pt x="19" y="11"/>
                        </a:lnTo>
                        <a:lnTo>
                          <a:pt x="19" y="11"/>
                        </a:lnTo>
                        <a:lnTo>
                          <a:pt x="24" y="6"/>
                        </a:lnTo>
                        <a:lnTo>
                          <a:pt x="30" y="4"/>
                        </a:lnTo>
                        <a:lnTo>
                          <a:pt x="37" y="2"/>
                        </a:lnTo>
                        <a:lnTo>
                          <a:pt x="43" y="1"/>
                        </a:lnTo>
                        <a:lnTo>
                          <a:pt x="43" y="1"/>
                        </a:lnTo>
                        <a:lnTo>
                          <a:pt x="43" y="1"/>
                        </a:lnTo>
                        <a:lnTo>
                          <a:pt x="43" y="0"/>
                        </a:lnTo>
                        <a:lnTo>
                          <a:pt x="43" y="0"/>
                        </a:lnTo>
                        <a:lnTo>
                          <a:pt x="39" y="0"/>
                        </a:lnTo>
                        <a:lnTo>
                          <a:pt x="35" y="0"/>
                        </a:lnTo>
                        <a:lnTo>
                          <a:pt x="27" y="4"/>
                        </a:lnTo>
                        <a:lnTo>
                          <a:pt x="27" y="4"/>
                        </a:lnTo>
                        <a:lnTo>
                          <a:pt x="20" y="8"/>
                        </a:lnTo>
                        <a:lnTo>
                          <a:pt x="15" y="13"/>
                        </a:lnTo>
                        <a:lnTo>
                          <a:pt x="10" y="17"/>
                        </a:lnTo>
                        <a:lnTo>
                          <a:pt x="7" y="19"/>
                        </a:lnTo>
                        <a:lnTo>
                          <a:pt x="3" y="19"/>
                        </a:lnTo>
                        <a:lnTo>
                          <a:pt x="3" y="19"/>
                        </a:lnTo>
                        <a:lnTo>
                          <a:pt x="0" y="20"/>
                        </a:lnTo>
                        <a:lnTo>
                          <a:pt x="0" y="21"/>
                        </a:lnTo>
                        <a:lnTo>
                          <a:pt x="1" y="23"/>
                        </a:lnTo>
                        <a:lnTo>
                          <a:pt x="4" y="23"/>
                        </a:lnTo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  <a:latin typeface="Meta Bold Roman"/>
                      <a:cs typeface="Meta Bold Roman"/>
                    </a:endParaRPr>
                  </a:p>
                </p:txBody>
              </p:sp>
              <p:sp>
                <p:nvSpPr>
                  <p:cNvPr id="1789" name="Freeform 974"/>
                  <p:cNvSpPr>
                    <a:spLocks noChangeAspect="1"/>
                  </p:cNvSpPr>
                  <p:nvPr/>
                </p:nvSpPr>
                <p:spPr bwMode="auto">
                  <a:xfrm>
                    <a:off x="1617" y="5963"/>
                    <a:ext cx="104" cy="251"/>
                  </a:xfrm>
                  <a:custGeom>
                    <a:avLst/>
                    <a:gdLst>
                      <a:gd name="T0" fmla="*/ 50 w 108"/>
                      <a:gd name="T1" fmla="*/ 0 h 254"/>
                      <a:gd name="T2" fmla="*/ 38 w 108"/>
                      <a:gd name="T3" fmla="*/ 15 h 254"/>
                      <a:gd name="T4" fmla="*/ 29 w 108"/>
                      <a:gd name="T5" fmla="*/ 32 h 254"/>
                      <a:gd name="T6" fmla="*/ 12 w 108"/>
                      <a:gd name="T7" fmla="*/ 73 h 254"/>
                      <a:gd name="T8" fmla="*/ 7 w 108"/>
                      <a:gd name="T9" fmla="*/ 97 h 254"/>
                      <a:gd name="T10" fmla="*/ 3 w 108"/>
                      <a:gd name="T11" fmla="*/ 122 h 254"/>
                      <a:gd name="T12" fmla="*/ 0 w 108"/>
                      <a:gd name="T13" fmla="*/ 158 h 254"/>
                      <a:gd name="T14" fmla="*/ 0 w 108"/>
                      <a:gd name="T15" fmla="*/ 170 h 254"/>
                      <a:gd name="T16" fmla="*/ 4 w 108"/>
                      <a:gd name="T17" fmla="*/ 204 h 254"/>
                      <a:gd name="T18" fmla="*/ 7 w 108"/>
                      <a:gd name="T19" fmla="*/ 215 h 254"/>
                      <a:gd name="T20" fmla="*/ 16 w 108"/>
                      <a:gd name="T21" fmla="*/ 230 h 254"/>
                      <a:gd name="T22" fmla="*/ 31 w 108"/>
                      <a:gd name="T23" fmla="*/ 239 h 254"/>
                      <a:gd name="T24" fmla="*/ 39 w 108"/>
                      <a:gd name="T25" fmla="*/ 242 h 254"/>
                      <a:gd name="T26" fmla="*/ 48 w 108"/>
                      <a:gd name="T27" fmla="*/ 241 h 254"/>
                      <a:gd name="T28" fmla="*/ 61 w 108"/>
                      <a:gd name="T29" fmla="*/ 242 h 254"/>
                      <a:gd name="T30" fmla="*/ 73 w 108"/>
                      <a:gd name="T31" fmla="*/ 249 h 254"/>
                      <a:gd name="T32" fmla="*/ 80 w 108"/>
                      <a:gd name="T33" fmla="*/ 253 h 254"/>
                      <a:gd name="T34" fmla="*/ 88 w 108"/>
                      <a:gd name="T35" fmla="*/ 254 h 254"/>
                      <a:gd name="T36" fmla="*/ 99 w 108"/>
                      <a:gd name="T37" fmla="*/ 253 h 254"/>
                      <a:gd name="T38" fmla="*/ 103 w 108"/>
                      <a:gd name="T39" fmla="*/ 251 h 254"/>
                      <a:gd name="T40" fmla="*/ 107 w 108"/>
                      <a:gd name="T41" fmla="*/ 250 h 254"/>
                      <a:gd name="T42" fmla="*/ 107 w 108"/>
                      <a:gd name="T43" fmla="*/ 249 h 254"/>
                      <a:gd name="T44" fmla="*/ 102 w 108"/>
                      <a:gd name="T45" fmla="*/ 250 h 254"/>
                      <a:gd name="T46" fmla="*/ 95 w 108"/>
                      <a:gd name="T47" fmla="*/ 251 h 254"/>
                      <a:gd name="T48" fmla="*/ 83 w 108"/>
                      <a:gd name="T49" fmla="*/ 251 h 254"/>
                      <a:gd name="T50" fmla="*/ 71 w 108"/>
                      <a:gd name="T51" fmla="*/ 245 h 254"/>
                      <a:gd name="T52" fmla="*/ 64 w 108"/>
                      <a:gd name="T53" fmla="*/ 241 h 254"/>
                      <a:gd name="T54" fmla="*/ 57 w 108"/>
                      <a:gd name="T55" fmla="*/ 238 h 254"/>
                      <a:gd name="T56" fmla="*/ 48 w 108"/>
                      <a:gd name="T57" fmla="*/ 238 h 254"/>
                      <a:gd name="T58" fmla="*/ 38 w 108"/>
                      <a:gd name="T59" fmla="*/ 239 h 254"/>
                      <a:gd name="T60" fmla="*/ 33 w 108"/>
                      <a:gd name="T61" fmla="*/ 237 h 254"/>
                      <a:gd name="T62" fmla="*/ 19 w 108"/>
                      <a:gd name="T63" fmla="*/ 226 h 254"/>
                      <a:gd name="T64" fmla="*/ 15 w 108"/>
                      <a:gd name="T65" fmla="*/ 222 h 254"/>
                      <a:gd name="T66" fmla="*/ 10 w 108"/>
                      <a:gd name="T67" fmla="*/ 205 h 254"/>
                      <a:gd name="T68" fmla="*/ 6 w 108"/>
                      <a:gd name="T69" fmla="*/ 184 h 254"/>
                      <a:gd name="T70" fmla="*/ 4 w 108"/>
                      <a:gd name="T71" fmla="*/ 161 h 254"/>
                      <a:gd name="T72" fmla="*/ 6 w 108"/>
                      <a:gd name="T73" fmla="*/ 141 h 254"/>
                      <a:gd name="T74" fmla="*/ 8 w 108"/>
                      <a:gd name="T75" fmla="*/ 120 h 254"/>
                      <a:gd name="T76" fmla="*/ 15 w 108"/>
                      <a:gd name="T77" fmla="*/ 76 h 254"/>
                      <a:gd name="T78" fmla="*/ 21 w 108"/>
                      <a:gd name="T79" fmla="*/ 55 h 254"/>
                      <a:gd name="T80" fmla="*/ 29 w 108"/>
                      <a:gd name="T81" fmla="*/ 35 h 254"/>
                      <a:gd name="T82" fmla="*/ 44 w 108"/>
                      <a:gd name="T83" fmla="*/ 8 h 254"/>
                      <a:gd name="T84" fmla="*/ 50 w 108"/>
                      <a:gd name="T85" fmla="*/ 0 h 2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108" h="254">
                        <a:moveTo>
                          <a:pt x="50" y="0"/>
                        </a:moveTo>
                        <a:lnTo>
                          <a:pt x="50" y="0"/>
                        </a:lnTo>
                        <a:lnTo>
                          <a:pt x="44" y="7"/>
                        </a:lnTo>
                        <a:lnTo>
                          <a:pt x="38" y="15"/>
                        </a:lnTo>
                        <a:lnTo>
                          <a:pt x="29" y="32"/>
                        </a:lnTo>
                        <a:lnTo>
                          <a:pt x="29" y="32"/>
                        </a:lnTo>
                        <a:lnTo>
                          <a:pt x="21" y="53"/>
                        </a:lnTo>
                        <a:lnTo>
                          <a:pt x="12" y="73"/>
                        </a:lnTo>
                        <a:lnTo>
                          <a:pt x="12" y="73"/>
                        </a:lnTo>
                        <a:lnTo>
                          <a:pt x="7" y="97"/>
                        </a:lnTo>
                        <a:lnTo>
                          <a:pt x="3" y="122"/>
                        </a:lnTo>
                        <a:lnTo>
                          <a:pt x="3" y="122"/>
                        </a:lnTo>
                        <a:lnTo>
                          <a:pt x="0" y="146"/>
                        </a:lnTo>
                        <a:lnTo>
                          <a:pt x="0" y="158"/>
                        </a:lnTo>
                        <a:lnTo>
                          <a:pt x="0" y="170"/>
                        </a:lnTo>
                        <a:lnTo>
                          <a:pt x="0" y="170"/>
                        </a:lnTo>
                        <a:lnTo>
                          <a:pt x="3" y="192"/>
                        </a:lnTo>
                        <a:lnTo>
                          <a:pt x="4" y="204"/>
                        </a:lnTo>
                        <a:lnTo>
                          <a:pt x="7" y="215"/>
                        </a:lnTo>
                        <a:lnTo>
                          <a:pt x="7" y="215"/>
                        </a:lnTo>
                        <a:lnTo>
                          <a:pt x="11" y="222"/>
                        </a:lnTo>
                        <a:lnTo>
                          <a:pt x="16" y="230"/>
                        </a:lnTo>
                        <a:lnTo>
                          <a:pt x="25" y="235"/>
                        </a:lnTo>
                        <a:lnTo>
                          <a:pt x="31" y="239"/>
                        </a:lnTo>
                        <a:lnTo>
                          <a:pt x="31" y="239"/>
                        </a:lnTo>
                        <a:lnTo>
                          <a:pt x="39" y="242"/>
                        </a:lnTo>
                        <a:lnTo>
                          <a:pt x="48" y="241"/>
                        </a:lnTo>
                        <a:lnTo>
                          <a:pt x="48" y="241"/>
                        </a:lnTo>
                        <a:lnTo>
                          <a:pt x="54" y="241"/>
                        </a:lnTo>
                        <a:lnTo>
                          <a:pt x="61" y="242"/>
                        </a:lnTo>
                        <a:lnTo>
                          <a:pt x="67" y="245"/>
                        </a:lnTo>
                        <a:lnTo>
                          <a:pt x="73" y="249"/>
                        </a:lnTo>
                        <a:lnTo>
                          <a:pt x="73" y="249"/>
                        </a:lnTo>
                        <a:lnTo>
                          <a:pt x="80" y="253"/>
                        </a:lnTo>
                        <a:lnTo>
                          <a:pt x="84" y="254"/>
                        </a:lnTo>
                        <a:lnTo>
                          <a:pt x="88" y="254"/>
                        </a:lnTo>
                        <a:lnTo>
                          <a:pt x="88" y="254"/>
                        </a:lnTo>
                        <a:lnTo>
                          <a:pt x="99" y="253"/>
                        </a:lnTo>
                        <a:lnTo>
                          <a:pt x="99" y="253"/>
                        </a:lnTo>
                        <a:lnTo>
                          <a:pt x="103" y="251"/>
                        </a:lnTo>
                        <a:lnTo>
                          <a:pt x="107" y="250"/>
                        </a:lnTo>
                        <a:lnTo>
                          <a:pt x="107" y="250"/>
                        </a:lnTo>
                        <a:lnTo>
                          <a:pt x="108" y="249"/>
                        </a:lnTo>
                        <a:lnTo>
                          <a:pt x="107" y="249"/>
                        </a:lnTo>
                        <a:lnTo>
                          <a:pt x="107" y="249"/>
                        </a:lnTo>
                        <a:lnTo>
                          <a:pt x="102" y="250"/>
                        </a:lnTo>
                        <a:lnTo>
                          <a:pt x="95" y="251"/>
                        </a:lnTo>
                        <a:lnTo>
                          <a:pt x="95" y="251"/>
                        </a:lnTo>
                        <a:lnTo>
                          <a:pt x="88" y="251"/>
                        </a:lnTo>
                        <a:lnTo>
                          <a:pt x="83" y="251"/>
                        </a:lnTo>
                        <a:lnTo>
                          <a:pt x="76" y="249"/>
                        </a:lnTo>
                        <a:lnTo>
                          <a:pt x="71" y="245"/>
                        </a:lnTo>
                        <a:lnTo>
                          <a:pt x="71" y="245"/>
                        </a:lnTo>
                        <a:lnTo>
                          <a:pt x="64" y="241"/>
                        </a:lnTo>
                        <a:lnTo>
                          <a:pt x="57" y="238"/>
                        </a:lnTo>
                        <a:lnTo>
                          <a:pt x="57" y="238"/>
                        </a:lnTo>
                        <a:lnTo>
                          <a:pt x="53" y="238"/>
                        </a:lnTo>
                        <a:lnTo>
                          <a:pt x="48" y="238"/>
                        </a:lnTo>
                        <a:lnTo>
                          <a:pt x="44" y="239"/>
                        </a:lnTo>
                        <a:lnTo>
                          <a:pt x="38" y="239"/>
                        </a:lnTo>
                        <a:lnTo>
                          <a:pt x="38" y="239"/>
                        </a:lnTo>
                        <a:lnTo>
                          <a:pt x="33" y="237"/>
                        </a:lnTo>
                        <a:lnTo>
                          <a:pt x="27" y="234"/>
                        </a:lnTo>
                        <a:lnTo>
                          <a:pt x="19" y="226"/>
                        </a:lnTo>
                        <a:lnTo>
                          <a:pt x="19" y="226"/>
                        </a:lnTo>
                        <a:lnTo>
                          <a:pt x="15" y="222"/>
                        </a:lnTo>
                        <a:lnTo>
                          <a:pt x="12" y="216"/>
                        </a:lnTo>
                        <a:lnTo>
                          <a:pt x="10" y="205"/>
                        </a:lnTo>
                        <a:lnTo>
                          <a:pt x="10" y="205"/>
                        </a:lnTo>
                        <a:lnTo>
                          <a:pt x="6" y="184"/>
                        </a:lnTo>
                        <a:lnTo>
                          <a:pt x="4" y="161"/>
                        </a:lnTo>
                        <a:lnTo>
                          <a:pt x="4" y="161"/>
                        </a:lnTo>
                        <a:lnTo>
                          <a:pt x="4" y="151"/>
                        </a:lnTo>
                        <a:lnTo>
                          <a:pt x="6" y="141"/>
                        </a:lnTo>
                        <a:lnTo>
                          <a:pt x="8" y="120"/>
                        </a:lnTo>
                        <a:lnTo>
                          <a:pt x="8" y="120"/>
                        </a:lnTo>
                        <a:lnTo>
                          <a:pt x="11" y="97"/>
                        </a:lnTo>
                        <a:lnTo>
                          <a:pt x="15" y="76"/>
                        </a:lnTo>
                        <a:lnTo>
                          <a:pt x="15" y="76"/>
                        </a:lnTo>
                        <a:lnTo>
                          <a:pt x="21" y="55"/>
                        </a:lnTo>
                        <a:lnTo>
                          <a:pt x="29" y="35"/>
                        </a:lnTo>
                        <a:lnTo>
                          <a:pt x="29" y="35"/>
                        </a:lnTo>
                        <a:lnTo>
                          <a:pt x="38" y="16"/>
                        </a:lnTo>
                        <a:lnTo>
                          <a:pt x="44" y="8"/>
                        </a:lnTo>
                        <a:lnTo>
                          <a:pt x="50" y="0"/>
                        </a:lnTo>
                        <a:lnTo>
                          <a:pt x="50" y="0"/>
                        </a:lnTo>
                        <a:lnTo>
                          <a:pt x="50" y="0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  <a:latin typeface="Meta Bold Roman"/>
                      <a:cs typeface="Meta Bold Roman"/>
                    </a:endParaRPr>
                  </a:p>
                </p:txBody>
              </p:sp>
              <p:sp>
                <p:nvSpPr>
                  <p:cNvPr id="1790" name="Freeform 975"/>
                  <p:cNvSpPr>
                    <a:spLocks noChangeAspect="1"/>
                  </p:cNvSpPr>
                  <p:nvPr/>
                </p:nvSpPr>
                <p:spPr bwMode="auto">
                  <a:xfrm>
                    <a:off x="1557" y="6209"/>
                    <a:ext cx="44" cy="33"/>
                  </a:xfrm>
                  <a:custGeom>
                    <a:avLst/>
                    <a:gdLst>
                      <a:gd name="T0" fmla="*/ 0 w 43"/>
                      <a:gd name="T1" fmla="*/ 0 h 31"/>
                      <a:gd name="T2" fmla="*/ 0 w 43"/>
                      <a:gd name="T3" fmla="*/ 0 h 31"/>
                      <a:gd name="T4" fmla="*/ 0 w 43"/>
                      <a:gd name="T5" fmla="*/ 1 h 31"/>
                      <a:gd name="T6" fmla="*/ 1 w 43"/>
                      <a:gd name="T7" fmla="*/ 2 h 31"/>
                      <a:gd name="T8" fmla="*/ 1 w 43"/>
                      <a:gd name="T9" fmla="*/ 2 h 31"/>
                      <a:gd name="T10" fmla="*/ 7 w 43"/>
                      <a:gd name="T11" fmla="*/ 5 h 31"/>
                      <a:gd name="T12" fmla="*/ 12 w 43"/>
                      <a:gd name="T13" fmla="*/ 6 h 31"/>
                      <a:gd name="T14" fmla="*/ 12 w 43"/>
                      <a:gd name="T15" fmla="*/ 6 h 31"/>
                      <a:gd name="T16" fmla="*/ 23 w 43"/>
                      <a:gd name="T17" fmla="*/ 8 h 31"/>
                      <a:gd name="T18" fmla="*/ 27 w 43"/>
                      <a:gd name="T19" fmla="*/ 11 h 31"/>
                      <a:gd name="T20" fmla="*/ 32 w 43"/>
                      <a:gd name="T21" fmla="*/ 13 h 31"/>
                      <a:gd name="T22" fmla="*/ 32 w 43"/>
                      <a:gd name="T23" fmla="*/ 13 h 31"/>
                      <a:gd name="T24" fmla="*/ 35 w 43"/>
                      <a:gd name="T25" fmla="*/ 17 h 31"/>
                      <a:gd name="T26" fmla="*/ 38 w 43"/>
                      <a:gd name="T27" fmla="*/ 21 h 31"/>
                      <a:gd name="T28" fmla="*/ 42 w 43"/>
                      <a:gd name="T29" fmla="*/ 29 h 31"/>
                      <a:gd name="T30" fmla="*/ 42 w 43"/>
                      <a:gd name="T31" fmla="*/ 29 h 31"/>
                      <a:gd name="T32" fmla="*/ 42 w 43"/>
                      <a:gd name="T33" fmla="*/ 31 h 31"/>
                      <a:gd name="T34" fmla="*/ 43 w 43"/>
                      <a:gd name="T35" fmla="*/ 29 h 31"/>
                      <a:gd name="T36" fmla="*/ 43 w 43"/>
                      <a:gd name="T37" fmla="*/ 29 h 31"/>
                      <a:gd name="T38" fmla="*/ 40 w 43"/>
                      <a:gd name="T39" fmla="*/ 23 h 31"/>
                      <a:gd name="T40" fmla="*/ 38 w 43"/>
                      <a:gd name="T41" fmla="*/ 17 h 31"/>
                      <a:gd name="T42" fmla="*/ 32 w 43"/>
                      <a:gd name="T43" fmla="*/ 12 h 31"/>
                      <a:gd name="T44" fmla="*/ 27 w 43"/>
                      <a:gd name="T45" fmla="*/ 8 h 31"/>
                      <a:gd name="T46" fmla="*/ 27 w 43"/>
                      <a:gd name="T47" fmla="*/ 8 h 31"/>
                      <a:gd name="T48" fmla="*/ 20 w 43"/>
                      <a:gd name="T49" fmla="*/ 6 h 31"/>
                      <a:gd name="T50" fmla="*/ 15 w 43"/>
                      <a:gd name="T51" fmla="*/ 5 h 31"/>
                      <a:gd name="T52" fmla="*/ 15 w 43"/>
                      <a:gd name="T53" fmla="*/ 5 h 31"/>
                      <a:gd name="T54" fmla="*/ 9 w 43"/>
                      <a:gd name="T55" fmla="*/ 5 h 31"/>
                      <a:gd name="T56" fmla="*/ 5 w 43"/>
                      <a:gd name="T57" fmla="*/ 4 h 31"/>
                      <a:gd name="T58" fmla="*/ 5 w 43"/>
                      <a:gd name="T59" fmla="*/ 4 h 31"/>
                      <a:gd name="T60" fmla="*/ 2 w 43"/>
                      <a:gd name="T61" fmla="*/ 1 h 31"/>
                      <a:gd name="T62" fmla="*/ 0 w 43"/>
                      <a:gd name="T63" fmla="*/ 0 h 31"/>
                      <a:gd name="T64" fmla="*/ 0 w 43"/>
                      <a:gd name="T65" fmla="*/ 0 h 31"/>
                      <a:gd name="T66" fmla="*/ 0 w 43"/>
                      <a:gd name="T67" fmla="*/ 0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43" h="31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7" y="5"/>
                        </a:lnTo>
                        <a:lnTo>
                          <a:pt x="12" y="6"/>
                        </a:lnTo>
                        <a:lnTo>
                          <a:pt x="12" y="6"/>
                        </a:lnTo>
                        <a:lnTo>
                          <a:pt x="23" y="8"/>
                        </a:lnTo>
                        <a:lnTo>
                          <a:pt x="27" y="11"/>
                        </a:lnTo>
                        <a:lnTo>
                          <a:pt x="32" y="13"/>
                        </a:lnTo>
                        <a:lnTo>
                          <a:pt x="32" y="13"/>
                        </a:lnTo>
                        <a:lnTo>
                          <a:pt x="35" y="17"/>
                        </a:lnTo>
                        <a:lnTo>
                          <a:pt x="38" y="21"/>
                        </a:lnTo>
                        <a:lnTo>
                          <a:pt x="42" y="29"/>
                        </a:lnTo>
                        <a:lnTo>
                          <a:pt x="42" y="29"/>
                        </a:lnTo>
                        <a:lnTo>
                          <a:pt x="42" y="31"/>
                        </a:lnTo>
                        <a:lnTo>
                          <a:pt x="43" y="29"/>
                        </a:lnTo>
                        <a:lnTo>
                          <a:pt x="43" y="29"/>
                        </a:lnTo>
                        <a:lnTo>
                          <a:pt x="40" y="23"/>
                        </a:lnTo>
                        <a:lnTo>
                          <a:pt x="38" y="17"/>
                        </a:lnTo>
                        <a:lnTo>
                          <a:pt x="32" y="12"/>
                        </a:lnTo>
                        <a:lnTo>
                          <a:pt x="27" y="8"/>
                        </a:lnTo>
                        <a:lnTo>
                          <a:pt x="27" y="8"/>
                        </a:lnTo>
                        <a:lnTo>
                          <a:pt x="20" y="6"/>
                        </a:lnTo>
                        <a:lnTo>
                          <a:pt x="15" y="5"/>
                        </a:lnTo>
                        <a:lnTo>
                          <a:pt x="15" y="5"/>
                        </a:lnTo>
                        <a:lnTo>
                          <a:pt x="9" y="5"/>
                        </a:lnTo>
                        <a:lnTo>
                          <a:pt x="5" y="4"/>
                        </a:lnTo>
                        <a:lnTo>
                          <a:pt x="5" y="4"/>
                        </a:lnTo>
                        <a:lnTo>
                          <a:pt x="2" y="1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  <a:latin typeface="Meta Bold Roman"/>
                      <a:cs typeface="Meta Bold Roman"/>
                    </a:endParaRPr>
                  </a:p>
                </p:txBody>
              </p:sp>
              <p:sp>
                <p:nvSpPr>
                  <p:cNvPr id="1791" name="Freeform 976"/>
                  <p:cNvSpPr>
                    <a:spLocks noChangeAspect="1"/>
                  </p:cNvSpPr>
                  <p:nvPr/>
                </p:nvSpPr>
                <p:spPr bwMode="auto">
                  <a:xfrm>
                    <a:off x="1557" y="6209"/>
                    <a:ext cx="44" cy="33"/>
                  </a:xfrm>
                  <a:custGeom>
                    <a:avLst/>
                    <a:gdLst>
                      <a:gd name="T0" fmla="*/ 0 w 43"/>
                      <a:gd name="T1" fmla="*/ 0 h 31"/>
                      <a:gd name="T2" fmla="*/ 0 w 43"/>
                      <a:gd name="T3" fmla="*/ 0 h 31"/>
                      <a:gd name="T4" fmla="*/ 0 w 43"/>
                      <a:gd name="T5" fmla="*/ 1 h 31"/>
                      <a:gd name="T6" fmla="*/ 1 w 43"/>
                      <a:gd name="T7" fmla="*/ 2 h 31"/>
                      <a:gd name="T8" fmla="*/ 1 w 43"/>
                      <a:gd name="T9" fmla="*/ 2 h 31"/>
                      <a:gd name="T10" fmla="*/ 7 w 43"/>
                      <a:gd name="T11" fmla="*/ 5 h 31"/>
                      <a:gd name="T12" fmla="*/ 12 w 43"/>
                      <a:gd name="T13" fmla="*/ 6 h 31"/>
                      <a:gd name="T14" fmla="*/ 12 w 43"/>
                      <a:gd name="T15" fmla="*/ 6 h 31"/>
                      <a:gd name="T16" fmla="*/ 23 w 43"/>
                      <a:gd name="T17" fmla="*/ 8 h 31"/>
                      <a:gd name="T18" fmla="*/ 27 w 43"/>
                      <a:gd name="T19" fmla="*/ 11 h 31"/>
                      <a:gd name="T20" fmla="*/ 32 w 43"/>
                      <a:gd name="T21" fmla="*/ 13 h 31"/>
                      <a:gd name="T22" fmla="*/ 32 w 43"/>
                      <a:gd name="T23" fmla="*/ 13 h 31"/>
                      <a:gd name="T24" fmla="*/ 35 w 43"/>
                      <a:gd name="T25" fmla="*/ 17 h 31"/>
                      <a:gd name="T26" fmla="*/ 38 w 43"/>
                      <a:gd name="T27" fmla="*/ 21 h 31"/>
                      <a:gd name="T28" fmla="*/ 42 w 43"/>
                      <a:gd name="T29" fmla="*/ 29 h 31"/>
                      <a:gd name="T30" fmla="*/ 42 w 43"/>
                      <a:gd name="T31" fmla="*/ 29 h 31"/>
                      <a:gd name="T32" fmla="*/ 42 w 43"/>
                      <a:gd name="T33" fmla="*/ 31 h 31"/>
                      <a:gd name="T34" fmla="*/ 43 w 43"/>
                      <a:gd name="T35" fmla="*/ 29 h 31"/>
                      <a:gd name="T36" fmla="*/ 43 w 43"/>
                      <a:gd name="T37" fmla="*/ 29 h 31"/>
                      <a:gd name="T38" fmla="*/ 40 w 43"/>
                      <a:gd name="T39" fmla="*/ 23 h 31"/>
                      <a:gd name="T40" fmla="*/ 38 w 43"/>
                      <a:gd name="T41" fmla="*/ 17 h 31"/>
                      <a:gd name="T42" fmla="*/ 32 w 43"/>
                      <a:gd name="T43" fmla="*/ 12 h 31"/>
                      <a:gd name="T44" fmla="*/ 27 w 43"/>
                      <a:gd name="T45" fmla="*/ 8 h 31"/>
                      <a:gd name="T46" fmla="*/ 27 w 43"/>
                      <a:gd name="T47" fmla="*/ 8 h 31"/>
                      <a:gd name="T48" fmla="*/ 20 w 43"/>
                      <a:gd name="T49" fmla="*/ 6 h 31"/>
                      <a:gd name="T50" fmla="*/ 15 w 43"/>
                      <a:gd name="T51" fmla="*/ 5 h 31"/>
                      <a:gd name="T52" fmla="*/ 15 w 43"/>
                      <a:gd name="T53" fmla="*/ 5 h 31"/>
                      <a:gd name="T54" fmla="*/ 9 w 43"/>
                      <a:gd name="T55" fmla="*/ 5 h 31"/>
                      <a:gd name="T56" fmla="*/ 5 w 43"/>
                      <a:gd name="T57" fmla="*/ 4 h 31"/>
                      <a:gd name="T58" fmla="*/ 5 w 43"/>
                      <a:gd name="T59" fmla="*/ 4 h 31"/>
                      <a:gd name="T60" fmla="*/ 2 w 43"/>
                      <a:gd name="T61" fmla="*/ 1 h 31"/>
                      <a:gd name="T62" fmla="*/ 0 w 43"/>
                      <a:gd name="T63" fmla="*/ 0 h 31"/>
                      <a:gd name="T64" fmla="*/ 0 w 43"/>
                      <a:gd name="T65" fmla="*/ 0 h 31"/>
                      <a:gd name="T66" fmla="*/ 0 w 43"/>
                      <a:gd name="T67" fmla="*/ 0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43" h="31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7" y="5"/>
                        </a:lnTo>
                        <a:lnTo>
                          <a:pt x="12" y="6"/>
                        </a:lnTo>
                        <a:lnTo>
                          <a:pt x="12" y="6"/>
                        </a:lnTo>
                        <a:lnTo>
                          <a:pt x="23" y="8"/>
                        </a:lnTo>
                        <a:lnTo>
                          <a:pt x="27" y="11"/>
                        </a:lnTo>
                        <a:lnTo>
                          <a:pt x="32" y="13"/>
                        </a:lnTo>
                        <a:lnTo>
                          <a:pt x="32" y="13"/>
                        </a:lnTo>
                        <a:lnTo>
                          <a:pt x="35" y="17"/>
                        </a:lnTo>
                        <a:lnTo>
                          <a:pt x="38" y="21"/>
                        </a:lnTo>
                        <a:lnTo>
                          <a:pt x="42" y="29"/>
                        </a:lnTo>
                        <a:lnTo>
                          <a:pt x="42" y="29"/>
                        </a:lnTo>
                        <a:lnTo>
                          <a:pt x="42" y="31"/>
                        </a:lnTo>
                        <a:lnTo>
                          <a:pt x="43" y="29"/>
                        </a:lnTo>
                        <a:lnTo>
                          <a:pt x="43" y="29"/>
                        </a:lnTo>
                        <a:lnTo>
                          <a:pt x="40" y="23"/>
                        </a:lnTo>
                        <a:lnTo>
                          <a:pt x="38" y="17"/>
                        </a:lnTo>
                        <a:lnTo>
                          <a:pt x="32" y="12"/>
                        </a:lnTo>
                        <a:lnTo>
                          <a:pt x="27" y="8"/>
                        </a:lnTo>
                        <a:lnTo>
                          <a:pt x="27" y="8"/>
                        </a:lnTo>
                        <a:lnTo>
                          <a:pt x="20" y="6"/>
                        </a:lnTo>
                        <a:lnTo>
                          <a:pt x="15" y="5"/>
                        </a:lnTo>
                        <a:lnTo>
                          <a:pt x="15" y="5"/>
                        </a:lnTo>
                        <a:lnTo>
                          <a:pt x="9" y="5"/>
                        </a:lnTo>
                        <a:lnTo>
                          <a:pt x="5" y="4"/>
                        </a:lnTo>
                        <a:lnTo>
                          <a:pt x="5" y="4"/>
                        </a:lnTo>
                        <a:lnTo>
                          <a:pt x="2" y="1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  <a:latin typeface="Meta Bold Roman"/>
                      <a:cs typeface="Meta Bold Roman"/>
                    </a:endParaRPr>
                  </a:p>
                </p:txBody>
              </p:sp>
              <p:sp>
                <p:nvSpPr>
                  <p:cNvPr id="1792" name="Freeform 977"/>
                  <p:cNvSpPr>
                    <a:spLocks noChangeAspect="1"/>
                  </p:cNvSpPr>
                  <p:nvPr/>
                </p:nvSpPr>
                <p:spPr bwMode="auto">
                  <a:xfrm>
                    <a:off x="1590" y="6214"/>
                    <a:ext cx="38" cy="51"/>
                  </a:xfrm>
                  <a:custGeom>
                    <a:avLst/>
                    <a:gdLst>
                      <a:gd name="T0" fmla="*/ 0 w 35"/>
                      <a:gd name="T1" fmla="*/ 1 h 50"/>
                      <a:gd name="T2" fmla="*/ 0 w 35"/>
                      <a:gd name="T3" fmla="*/ 1 h 50"/>
                      <a:gd name="T4" fmla="*/ 2 w 35"/>
                      <a:gd name="T5" fmla="*/ 5 h 50"/>
                      <a:gd name="T6" fmla="*/ 3 w 35"/>
                      <a:gd name="T7" fmla="*/ 9 h 50"/>
                      <a:gd name="T8" fmla="*/ 4 w 35"/>
                      <a:gd name="T9" fmla="*/ 19 h 50"/>
                      <a:gd name="T10" fmla="*/ 6 w 35"/>
                      <a:gd name="T11" fmla="*/ 28 h 50"/>
                      <a:gd name="T12" fmla="*/ 7 w 35"/>
                      <a:gd name="T13" fmla="*/ 34 h 50"/>
                      <a:gd name="T14" fmla="*/ 10 w 35"/>
                      <a:gd name="T15" fmla="*/ 38 h 50"/>
                      <a:gd name="T16" fmla="*/ 10 w 35"/>
                      <a:gd name="T17" fmla="*/ 38 h 50"/>
                      <a:gd name="T18" fmla="*/ 15 w 35"/>
                      <a:gd name="T19" fmla="*/ 43 h 50"/>
                      <a:gd name="T20" fmla="*/ 21 w 35"/>
                      <a:gd name="T21" fmla="*/ 47 h 50"/>
                      <a:gd name="T22" fmla="*/ 27 w 35"/>
                      <a:gd name="T23" fmla="*/ 50 h 50"/>
                      <a:gd name="T24" fmla="*/ 35 w 35"/>
                      <a:gd name="T25" fmla="*/ 50 h 50"/>
                      <a:gd name="T26" fmla="*/ 35 w 35"/>
                      <a:gd name="T27" fmla="*/ 50 h 50"/>
                      <a:gd name="T28" fmla="*/ 35 w 35"/>
                      <a:gd name="T29" fmla="*/ 48 h 50"/>
                      <a:gd name="T30" fmla="*/ 34 w 35"/>
                      <a:gd name="T31" fmla="*/ 48 h 50"/>
                      <a:gd name="T32" fmla="*/ 34 w 35"/>
                      <a:gd name="T33" fmla="*/ 48 h 50"/>
                      <a:gd name="T34" fmla="*/ 26 w 35"/>
                      <a:gd name="T35" fmla="*/ 47 h 50"/>
                      <a:gd name="T36" fmla="*/ 18 w 35"/>
                      <a:gd name="T37" fmla="*/ 43 h 50"/>
                      <a:gd name="T38" fmla="*/ 12 w 35"/>
                      <a:gd name="T39" fmla="*/ 38 h 50"/>
                      <a:gd name="T40" fmla="*/ 8 w 35"/>
                      <a:gd name="T41" fmla="*/ 29 h 50"/>
                      <a:gd name="T42" fmla="*/ 8 w 35"/>
                      <a:gd name="T43" fmla="*/ 29 h 50"/>
                      <a:gd name="T44" fmla="*/ 6 w 35"/>
                      <a:gd name="T45" fmla="*/ 15 h 50"/>
                      <a:gd name="T46" fmla="*/ 4 w 35"/>
                      <a:gd name="T47" fmla="*/ 7 h 50"/>
                      <a:gd name="T48" fmla="*/ 0 w 35"/>
                      <a:gd name="T49" fmla="*/ 0 h 50"/>
                      <a:gd name="T50" fmla="*/ 0 w 35"/>
                      <a:gd name="T51" fmla="*/ 0 h 50"/>
                      <a:gd name="T52" fmla="*/ 0 w 35"/>
                      <a:gd name="T53" fmla="*/ 1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5" h="50">
                        <a:moveTo>
                          <a:pt x="0" y="1"/>
                        </a:moveTo>
                        <a:lnTo>
                          <a:pt x="0" y="1"/>
                        </a:lnTo>
                        <a:lnTo>
                          <a:pt x="2" y="5"/>
                        </a:lnTo>
                        <a:lnTo>
                          <a:pt x="3" y="9"/>
                        </a:lnTo>
                        <a:lnTo>
                          <a:pt x="4" y="19"/>
                        </a:lnTo>
                        <a:lnTo>
                          <a:pt x="6" y="28"/>
                        </a:lnTo>
                        <a:lnTo>
                          <a:pt x="7" y="34"/>
                        </a:lnTo>
                        <a:lnTo>
                          <a:pt x="10" y="38"/>
                        </a:lnTo>
                        <a:lnTo>
                          <a:pt x="10" y="38"/>
                        </a:lnTo>
                        <a:lnTo>
                          <a:pt x="15" y="43"/>
                        </a:lnTo>
                        <a:lnTo>
                          <a:pt x="21" y="47"/>
                        </a:lnTo>
                        <a:lnTo>
                          <a:pt x="27" y="50"/>
                        </a:lnTo>
                        <a:lnTo>
                          <a:pt x="35" y="50"/>
                        </a:lnTo>
                        <a:lnTo>
                          <a:pt x="35" y="50"/>
                        </a:lnTo>
                        <a:lnTo>
                          <a:pt x="35" y="48"/>
                        </a:lnTo>
                        <a:lnTo>
                          <a:pt x="34" y="48"/>
                        </a:lnTo>
                        <a:lnTo>
                          <a:pt x="34" y="48"/>
                        </a:lnTo>
                        <a:lnTo>
                          <a:pt x="26" y="47"/>
                        </a:lnTo>
                        <a:lnTo>
                          <a:pt x="18" y="43"/>
                        </a:lnTo>
                        <a:lnTo>
                          <a:pt x="12" y="38"/>
                        </a:lnTo>
                        <a:lnTo>
                          <a:pt x="8" y="29"/>
                        </a:lnTo>
                        <a:lnTo>
                          <a:pt x="8" y="29"/>
                        </a:lnTo>
                        <a:lnTo>
                          <a:pt x="6" y="15"/>
                        </a:lnTo>
                        <a:lnTo>
                          <a:pt x="4" y="7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  <a:latin typeface="Meta Bold Roman"/>
                      <a:cs typeface="Meta Bold Roman"/>
                    </a:endParaRPr>
                  </a:p>
                </p:txBody>
              </p:sp>
              <p:sp>
                <p:nvSpPr>
                  <p:cNvPr id="1793" name="Freeform 978"/>
                  <p:cNvSpPr>
                    <a:spLocks noChangeAspect="1"/>
                  </p:cNvSpPr>
                  <p:nvPr/>
                </p:nvSpPr>
                <p:spPr bwMode="auto">
                  <a:xfrm>
                    <a:off x="1590" y="6214"/>
                    <a:ext cx="60" cy="33"/>
                  </a:xfrm>
                  <a:custGeom>
                    <a:avLst/>
                    <a:gdLst>
                      <a:gd name="T0" fmla="*/ 4 w 58"/>
                      <a:gd name="T1" fmla="*/ 1 h 31"/>
                      <a:gd name="T2" fmla="*/ 4 w 58"/>
                      <a:gd name="T3" fmla="*/ 0 h 31"/>
                      <a:gd name="T4" fmla="*/ 4 w 58"/>
                      <a:gd name="T5" fmla="*/ 0 h 31"/>
                      <a:gd name="T6" fmla="*/ 4 w 58"/>
                      <a:gd name="T7" fmla="*/ 2 h 31"/>
                      <a:gd name="T8" fmla="*/ 4 w 58"/>
                      <a:gd name="T9" fmla="*/ 2 h 31"/>
                      <a:gd name="T10" fmla="*/ 7 w 58"/>
                      <a:gd name="T11" fmla="*/ 1 h 31"/>
                      <a:gd name="T12" fmla="*/ 11 w 58"/>
                      <a:gd name="T13" fmla="*/ 2 h 31"/>
                      <a:gd name="T14" fmla="*/ 18 w 58"/>
                      <a:gd name="T15" fmla="*/ 7 h 31"/>
                      <a:gd name="T16" fmla="*/ 18 w 58"/>
                      <a:gd name="T17" fmla="*/ 7 h 31"/>
                      <a:gd name="T18" fmla="*/ 25 w 58"/>
                      <a:gd name="T19" fmla="*/ 8 h 31"/>
                      <a:gd name="T20" fmla="*/ 31 w 58"/>
                      <a:gd name="T21" fmla="*/ 11 h 31"/>
                      <a:gd name="T22" fmla="*/ 31 w 58"/>
                      <a:gd name="T23" fmla="*/ 11 h 31"/>
                      <a:gd name="T24" fmla="*/ 39 w 58"/>
                      <a:gd name="T25" fmla="*/ 13 h 31"/>
                      <a:gd name="T26" fmla="*/ 46 w 58"/>
                      <a:gd name="T27" fmla="*/ 17 h 31"/>
                      <a:gd name="T28" fmla="*/ 53 w 58"/>
                      <a:gd name="T29" fmla="*/ 24 h 31"/>
                      <a:gd name="T30" fmla="*/ 58 w 58"/>
                      <a:gd name="T31" fmla="*/ 31 h 31"/>
                      <a:gd name="T32" fmla="*/ 58 w 58"/>
                      <a:gd name="T33" fmla="*/ 31 h 31"/>
                      <a:gd name="T34" fmla="*/ 58 w 58"/>
                      <a:gd name="T35" fmla="*/ 31 h 31"/>
                      <a:gd name="T36" fmla="*/ 58 w 58"/>
                      <a:gd name="T37" fmla="*/ 31 h 31"/>
                      <a:gd name="T38" fmla="*/ 52 w 58"/>
                      <a:gd name="T39" fmla="*/ 23 h 31"/>
                      <a:gd name="T40" fmla="*/ 46 w 58"/>
                      <a:gd name="T41" fmla="*/ 16 h 31"/>
                      <a:gd name="T42" fmla="*/ 38 w 58"/>
                      <a:gd name="T43" fmla="*/ 11 h 31"/>
                      <a:gd name="T44" fmla="*/ 30 w 58"/>
                      <a:gd name="T45" fmla="*/ 8 h 31"/>
                      <a:gd name="T46" fmla="*/ 30 w 58"/>
                      <a:gd name="T47" fmla="*/ 8 h 31"/>
                      <a:gd name="T48" fmla="*/ 11 w 58"/>
                      <a:gd name="T49" fmla="*/ 1 h 31"/>
                      <a:gd name="T50" fmla="*/ 11 w 58"/>
                      <a:gd name="T51" fmla="*/ 1 h 31"/>
                      <a:gd name="T52" fmla="*/ 6 w 58"/>
                      <a:gd name="T53" fmla="*/ 0 h 31"/>
                      <a:gd name="T54" fmla="*/ 4 w 58"/>
                      <a:gd name="T55" fmla="*/ 0 h 31"/>
                      <a:gd name="T56" fmla="*/ 2 w 58"/>
                      <a:gd name="T57" fmla="*/ 1 h 31"/>
                      <a:gd name="T58" fmla="*/ 2 w 58"/>
                      <a:gd name="T59" fmla="*/ 1 h 31"/>
                      <a:gd name="T60" fmla="*/ 0 w 58"/>
                      <a:gd name="T61" fmla="*/ 2 h 31"/>
                      <a:gd name="T62" fmla="*/ 0 w 58"/>
                      <a:gd name="T63" fmla="*/ 2 h 31"/>
                      <a:gd name="T64" fmla="*/ 3 w 58"/>
                      <a:gd name="T65" fmla="*/ 4 h 31"/>
                      <a:gd name="T66" fmla="*/ 6 w 58"/>
                      <a:gd name="T67" fmla="*/ 2 h 31"/>
                      <a:gd name="T68" fmla="*/ 6 w 58"/>
                      <a:gd name="T69" fmla="*/ 2 h 31"/>
                      <a:gd name="T70" fmla="*/ 4 w 58"/>
                      <a:gd name="T71" fmla="*/ 1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58" h="31">
                        <a:moveTo>
                          <a:pt x="4" y="1"/>
                        </a:move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2"/>
                        </a:lnTo>
                        <a:lnTo>
                          <a:pt x="4" y="2"/>
                        </a:lnTo>
                        <a:lnTo>
                          <a:pt x="7" y="1"/>
                        </a:lnTo>
                        <a:lnTo>
                          <a:pt x="11" y="2"/>
                        </a:lnTo>
                        <a:lnTo>
                          <a:pt x="18" y="7"/>
                        </a:lnTo>
                        <a:lnTo>
                          <a:pt x="18" y="7"/>
                        </a:lnTo>
                        <a:lnTo>
                          <a:pt x="25" y="8"/>
                        </a:lnTo>
                        <a:lnTo>
                          <a:pt x="31" y="11"/>
                        </a:lnTo>
                        <a:lnTo>
                          <a:pt x="31" y="11"/>
                        </a:lnTo>
                        <a:lnTo>
                          <a:pt x="39" y="13"/>
                        </a:lnTo>
                        <a:lnTo>
                          <a:pt x="46" y="17"/>
                        </a:lnTo>
                        <a:lnTo>
                          <a:pt x="53" y="24"/>
                        </a:lnTo>
                        <a:lnTo>
                          <a:pt x="58" y="31"/>
                        </a:lnTo>
                        <a:lnTo>
                          <a:pt x="58" y="31"/>
                        </a:lnTo>
                        <a:lnTo>
                          <a:pt x="58" y="31"/>
                        </a:lnTo>
                        <a:lnTo>
                          <a:pt x="58" y="31"/>
                        </a:lnTo>
                        <a:lnTo>
                          <a:pt x="52" y="23"/>
                        </a:lnTo>
                        <a:lnTo>
                          <a:pt x="46" y="16"/>
                        </a:lnTo>
                        <a:lnTo>
                          <a:pt x="38" y="11"/>
                        </a:lnTo>
                        <a:lnTo>
                          <a:pt x="30" y="8"/>
                        </a:lnTo>
                        <a:lnTo>
                          <a:pt x="30" y="8"/>
                        </a:lnTo>
                        <a:lnTo>
                          <a:pt x="11" y="1"/>
                        </a:lnTo>
                        <a:lnTo>
                          <a:pt x="11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3" y="4"/>
                        </a:lnTo>
                        <a:lnTo>
                          <a:pt x="6" y="2"/>
                        </a:lnTo>
                        <a:lnTo>
                          <a:pt x="6" y="2"/>
                        </a:lnTo>
                        <a:lnTo>
                          <a:pt x="4" y="1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  <a:latin typeface="Meta Bold Roman"/>
                      <a:cs typeface="Meta Bold Roman"/>
                    </a:endParaRPr>
                  </a:p>
                </p:txBody>
              </p:sp>
              <p:sp>
                <p:nvSpPr>
                  <p:cNvPr id="1794" name="Freeform 979"/>
                  <p:cNvSpPr>
                    <a:spLocks noChangeAspect="1"/>
                  </p:cNvSpPr>
                  <p:nvPr/>
                </p:nvSpPr>
                <p:spPr bwMode="auto">
                  <a:xfrm>
                    <a:off x="1590" y="6214"/>
                    <a:ext cx="60" cy="33"/>
                  </a:xfrm>
                  <a:custGeom>
                    <a:avLst/>
                    <a:gdLst>
                      <a:gd name="T0" fmla="*/ 4 w 58"/>
                      <a:gd name="T1" fmla="*/ 1 h 31"/>
                      <a:gd name="T2" fmla="*/ 4 w 58"/>
                      <a:gd name="T3" fmla="*/ 0 h 31"/>
                      <a:gd name="T4" fmla="*/ 4 w 58"/>
                      <a:gd name="T5" fmla="*/ 0 h 31"/>
                      <a:gd name="T6" fmla="*/ 4 w 58"/>
                      <a:gd name="T7" fmla="*/ 2 h 31"/>
                      <a:gd name="T8" fmla="*/ 4 w 58"/>
                      <a:gd name="T9" fmla="*/ 2 h 31"/>
                      <a:gd name="T10" fmla="*/ 7 w 58"/>
                      <a:gd name="T11" fmla="*/ 1 h 31"/>
                      <a:gd name="T12" fmla="*/ 11 w 58"/>
                      <a:gd name="T13" fmla="*/ 2 h 31"/>
                      <a:gd name="T14" fmla="*/ 18 w 58"/>
                      <a:gd name="T15" fmla="*/ 7 h 31"/>
                      <a:gd name="T16" fmla="*/ 18 w 58"/>
                      <a:gd name="T17" fmla="*/ 7 h 31"/>
                      <a:gd name="T18" fmla="*/ 25 w 58"/>
                      <a:gd name="T19" fmla="*/ 8 h 31"/>
                      <a:gd name="T20" fmla="*/ 31 w 58"/>
                      <a:gd name="T21" fmla="*/ 11 h 31"/>
                      <a:gd name="T22" fmla="*/ 31 w 58"/>
                      <a:gd name="T23" fmla="*/ 11 h 31"/>
                      <a:gd name="T24" fmla="*/ 39 w 58"/>
                      <a:gd name="T25" fmla="*/ 13 h 31"/>
                      <a:gd name="T26" fmla="*/ 46 w 58"/>
                      <a:gd name="T27" fmla="*/ 17 h 31"/>
                      <a:gd name="T28" fmla="*/ 53 w 58"/>
                      <a:gd name="T29" fmla="*/ 24 h 31"/>
                      <a:gd name="T30" fmla="*/ 58 w 58"/>
                      <a:gd name="T31" fmla="*/ 31 h 31"/>
                      <a:gd name="T32" fmla="*/ 58 w 58"/>
                      <a:gd name="T33" fmla="*/ 31 h 31"/>
                      <a:gd name="T34" fmla="*/ 58 w 58"/>
                      <a:gd name="T35" fmla="*/ 31 h 31"/>
                      <a:gd name="T36" fmla="*/ 58 w 58"/>
                      <a:gd name="T37" fmla="*/ 31 h 31"/>
                      <a:gd name="T38" fmla="*/ 52 w 58"/>
                      <a:gd name="T39" fmla="*/ 23 h 31"/>
                      <a:gd name="T40" fmla="*/ 46 w 58"/>
                      <a:gd name="T41" fmla="*/ 16 h 31"/>
                      <a:gd name="T42" fmla="*/ 38 w 58"/>
                      <a:gd name="T43" fmla="*/ 11 h 31"/>
                      <a:gd name="T44" fmla="*/ 30 w 58"/>
                      <a:gd name="T45" fmla="*/ 8 h 31"/>
                      <a:gd name="T46" fmla="*/ 30 w 58"/>
                      <a:gd name="T47" fmla="*/ 8 h 31"/>
                      <a:gd name="T48" fmla="*/ 11 w 58"/>
                      <a:gd name="T49" fmla="*/ 1 h 31"/>
                      <a:gd name="T50" fmla="*/ 11 w 58"/>
                      <a:gd name="T51" fmla="*/ 1 h 31"/>
                      <a:gd name="T52" fmla="*/ 6 w 58"/>
                      <a:gd name="T53" fmla="*/ 0 h 31"/>
                      <a:gd name="T54" fmla="*/ 4 w 58"/>
                      <a:gd name="T55" fmla="*/ 0 h 31"/>
                      <a:gd name="T56" fmla="*/ 2 w 58"/>
                      <a:gd name="T57" fmla="*/ 1 h 31"/>
                      <a:gd name="T58" fmla="*/ 2 w 58"/>
                      <a:gd name="T59" fmla="*/ 1 h 31"/>
                      <a:gd name="T60" fmla="*/ 0 w 58"/>
                      <a:gd name="T61" fmla="*/ 2 h 31"/>
                      <a:gd name="T62" fmla="*/ 0 w 58"/>
                      <a:gd name="T63" fmla="*/ 2 h 31"/>
                      <a:gd name="T64" fmla="*/ 3 w 58"/>
                      <a:gd name="T65" fmla="*/ 4 h 31"/>
                      <a:gd name="T66" fmla="*/ 6 w 58"/>
                      <a:gd name="T67" fmla="*/ 2 h 31"/>
                      <a:gd name="T68" fmla="*/ 6 w 58"/>
                      <a:gd name="T69" fmla="*/ 2 h 31"/>
                      <a:gd name="T70" fmla="*/ 4 w 58"/>
                      <a:gd name="T71" fmla="*/ 1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58" h="31">
                        <a:moveTo>
                          <a:pt x="4" y="1"/>
                        </a:move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2"/>
                        </a:lnTo>
                        <a:lnTo>
                          <a:pt x="4" y="2"/>
                        </a:lnTo>
                        <a:lnTo>
                          <a:pt x="7" y="1"/>
                        </a:lnTo>
                        <a:lnTo>
                          <a:pt x="11" y="2"/>
                        </a:lnTo>
                        <a:lnTo>
                          <a:pt x="18" y="7"/>
                        </a:lnTo>
                        <a:lnTo>
                          <a:pt x="18" y="7"/>
                        </a:lnTo>
                        <a:lnTo>
                          <a:pt x="25" y="8"/>
                        </a:lnTo>
                        <a:lnTo>
                          <a:pt x="31" y="11"/>
                        </a:lnTo>
                        <a:lnTo>
                          <a:pt x="31" y="11"/>
                        </a:lnTo>
                        <a:lnTo>
                          <a:pt x="39" y="13"/>
                        </a:lnTo>
                        <a:lnTo>
                          <a:pt x="46" y="17"/>
                        </a:lnTo>
                        <a:lnTo>
                          <a:pt x="53" y="24"/>
                        </a:lnTo>
                        <a:lnTo>
                          <a:pt x="58" y="31"/>
                        </a:lnTo>
                        <a:lnTo>
                          <a:pt x="58" y="31"/>
                        </a:lnTo>
                        <a:lnTo>
                          <a:pt x="58" y="31"/>
                        </a:lnTo>
                        <a:lnTo>
                          <a:pt x="58" y="31"/>
                        </a:lnTo>
                        <a:lnTo>
                          <a:pt x="52" y="23"/>
                        </a:lnTo>
                        <a:lnTo>
                          <a:pt x="46" y="16"/>
                        </a:lnTo>
                        <a:lnTo>
                          <a:pt x="38" y="11"/>
                        </a:lnTo>
                        <a:lnTo>
                          <a:pt x="30" y="8"/>
                        </a:lnTo>
                        <a:lnTo>
                          <a:pt x="30" y="8"/>
                        </a:lnTo>
                        <a:lnTo>
                          <a:pt x="11" y="1"/>
                        </a:lnTo>
                        <a:lnTo>
                          <a:pt x="11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3" y="4"/>
                        </a:lnTo>
                        <a:lnTo>
                          <a:pt x="6" y="2"/>
                        </a:lnTo>
                        <a:lnTo>
                          <a:pt x="6" y="2"/>
                        </a:lnTo>
                        <a:lnTo>
                          <a:pt x="4" y="1"/>
                        </a:lnTo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  <a:latin typeface="Meta Bold Roman"/>
                      <a:cs typeface="Meta Bold Roman"/>
                    </a:endParaRPr>
                  </a:p>
                </p:txBody>
              </p:sp>
              <p:sp>
                <p:nvSpPr>
                  <p:cNvPr id="1795" name="Freeform 980"/>
                  <p:cNvSpPr>
                    <a:spLocks noChangeAspect="1"/>
                  </p:cNvSpPr>
                  <p:nvPr/>
                </p:nvSpPr>
                <p:spPr bwMode="auto">
                  <a:xfrm>
                    <a:off x="1634" y="6219"/>
                    <a:ext cx="55" cy="23"/>
                  </a:xfrm>
                  <a:custGeom>
                    <a:avLst/>
                    <a:gdLst>
                      <a:gd name="T0" fmla="*/ 19 w 53"/>
                      <a:gd name="T1" fmla="*/ 20 h 23"/>
                      <a:gd name="T2" fmla="*/ 19 w 53"/>
                      <a:gd name="T3" fmla="*/ 20 h 23"/>
                      <a:gd name="T4" fmla="*/ 4 w 53"/>
                      <a:gd name="T5" fmla="*/ 6 h 23"/>
                      <a:gd name="T6" fmla="*/ 4 w 53"/>
                      <a:gd name="T7" fmla="*/ 6 h 23"/>
                      <a:gd name="T8" fmla="*/ 3 w 53"/>
                      <a:gd name="T9" fmla="*/ 3 h 23"/>
                      <a:gd name="T10" fmla="*/ 2 w 53"/>
                      <a:gd name="T11" fmla="*/ 3 h 23"/>
                      <a:gd name="T12" fmla="*/ 4 w 53"/>
                      <a:gd name="T13" fmla="*/ 3 h 23"/>
                      <a:gd name="T14" fmla="*/ 4 w 53"/>
                      <a:gd name="T15" fmla="*/ 3 h 23"/>
                      <a:gd name="T16" fmla="*/ 12 w 53"/>
                      <a:gd name="T17" fmla="*/ 4 h 23"/>
                      <a:gd name="T18" fmla="*/ 12 w 53"/>
                      <a:gd name="T19" fmla="*/ 4 h 23"/>
                      <a:gd name="T20" fmla="*/ 23 w 53"/>
                      <a:gd name="T21" fmla="*/ 8 h 23"/>
                      <a:gd name="T22" fmla="*/ 33 w 53"/>
                      <a:gd name="T23" fmla="*/ 12 h 23"/>
                      <a:gd name="T24" fmla="*/ 42 w 53"/>
                      <a:gd name="T25" fmla="*/ 18 h 23"/>
                      <a:gd name="T26" fmla="*/ 52 w 53"/>
                      <a:gd name="T27" fmla="*/ 23 h 23"/>
                      <a:gd name="T28" fmla="*/ 52 w 53"/>
                      <a:gd name="T29" fmla="*/ 23 h 23"/>
                      <a:gd name="T30" fmla="*/ 53 w 53"/>
                      <a:gd name="T31" fmla="*/ 23 h 23"/>
                      <a:gd name="T32" fmla="*/ 53 w 53"/>
                      <a:gd name="T33" fmla="*/ 23 h 23"/>
                      <a:gd name="T34" fmla="*/ 53 w 53"/>
                      <a:gd name="T35" fmla="*/ 23 h 23"/>
                      <a:gd name="T36" fmla="*/ 48 w 53"/>
                      <a:gd name="T37" fmla="*/ 18 h 23"/>
                      <a:gd name="T38" fmla="*/ 42 w 53"/>
                      <a:gd name="T39" fmla="*/ 14 h 23"/>
                      <a:gd name="T40" fmla="*/ 30 w 53"/>
                      <a:gd name="T41" fmla="*/ 8 h 23"/>
                      <a:gd name="T42" fmla="*/ 18 w 53"/>
                      <a:gd name="T43" fmla="*/ 4 h 23"/>
                      <a:gd name="T44" fmla="*/ 4 w 53"/>
                      <a:gd name="T45" fmla="*/ 2 h 23"/>
                      <a:gd name="T46" fmla="*/ 4 w 53"/>
                      <a:gd name="T47" fmla="*/ 2 h 23"/>
                      <a:gd name="T48" fmla="*/ 2 w 53"/>
                      <a:gd name="T49" fmla="*/ 0 h 23"/>
                      <a:gd name="T50" fmla="*/ 0 w 53"/>
                      <a:gd name="T51" fmla="*/ 2 h 23"/>
                      <a:gd name="T52" fmla="*/ 0 w 53"/>
                      <a:gd name="T53" fmla="*/ 3 h 23"/>
                      <a:gd name="T54" fmla="*/ 0 w 53"/>
                      <a:gd name="T55" fmla="*/ 3 h 23"/>
                      <a:gd name="T56" fmla="*/ 6 w 53"/>
                      <a:gd name="T57" fmla="*/ 8 h 23"/>
                      <a:gd name="T58" fmla="*/ 6 w 53"/>
                      <a:gd name="T59" fmla="*/ 8 h 23"/>
                      <a:gd name="T60" fmla="*/ 19 w 53"/>
                      <a:gd name="T61" fmla="*/ 22 h 23"/>
                      <a:gd name="T62" fmla="*/ 19 w 53"/>
                      <a:gd name="T63" fmla="*/ 22 h 23"/>
                      <a:gd name="T64" fmla="*/ 19 w 53"/>
                      <a:gd name="T65" fmla="*/ 20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53" h="23">
                        <a:moveTo>
                          <a:pt x="19" y="20"/>
                        </a:moveTo>
                        <a:lnTo>
                          <a:pt x="19" y="20"/>
                        </a:lnTo>
                        <a:lnTo>
                          <a:pt x="4" y="6"/>
                        </a:lnTo>
                        <a:lnTo>
                          <a:pt x="4" y="6"/>
                        </a:lnTo>
                        <a:lnTo>
                          <a:pt x="3" y="3"/>
                        </a:lnTo>
                        <a:lnTo>
                          <a:pt x="2" y="3"/>
                        </a:lnTo>
                        <a:lnTo>
                          <a:pt x="4" y="3"/>
                        </a:lnTo>
                        <a:lnTo>
                          <a:pt x="4" y="3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23" y="8"/>
                        </a:lnTo>
                        <a:lnTo>
                          <a:pt x="33" y="12"/>
                        </a:lnTo>
                        <a:lnTo>
                          <a:pt x="42" y="18"/>
                        </a:lnTo>
                        <a:lnTo>
                          <a:pt x="52" y="23"/>
                        </a:lnTo>
                        <a:lnTo>
                          <a:pt x="52" y="23"/>
                        </a:lnTo>
                        <a:lnTo>
                          <a:pt x="53" y="23"/>
                        </a:lnTo>
                        <a:lnTo>
                          <a:pt x="53" y="23"/>
                        </a:lnTo>
                        <a:lnTo>
                          <a:pt x="53" y="23"/>
                        </a:lnTo>
                        <a:lnTo>
                          <a:pt x="48" y="18"/>
                        </a:lnTo>
                        <a:lnTo>
                          <a:pt x="42" y="14"/>
                        </a:lnTo>
                        <a:lnTo>
                          <a:pt x="30" y="8"/>
                        </a:lnTo>
                        <a:lnTo>
                          <a:pt x="18" y="4"/>
                        </a:lnTo>
                        <a:lnTo>
                          <a:pt x="4" y="2"/>
                        </a:lnTo>
                        <a:lnTo>
                          <a:pt x="4" y="2"/>
                        </a:lnTo>
                        <a:lnTo>
                          <a:pt x="2" y="0"/>
                        </a:lnTo>
                        <a:lnTo>
                          <a:pt x="0" y="2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6" y="8"/>
                        </a:lnTo>
                        <a:lnTo>
                          <a:pt x="6" y="8"/>
                        </a:lnTo>
                        <a:lnTo>
                          <a:pt x="19" y="22"/>
                        </a:lnTo>
                        <a:lnTo>
                          <a:pt x="19" y="22"/>
                        </a:lnTo>
                        <a:lnTo>
                          <a:pt x="19" y="20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  <a:latin typeface="Meta Bold Roman"/>
                      <a:cs typeface="Meta Bold Roman"/>
                    </a:endParaRPr>
                  </a:p>
                </p:txBody>
              </p:sp>
              <p:sp>
                <p:nvSpPr>
                  <p:cNvPr id="1796" name="Freeform 981"/>
                  <p:cNvSpPr>
                    <a:spLocks noChangeAspect="1"/>
                  </p:cNvSpPr>
                  <p:nvPr/>
                </p:nvSpPr>
                <p:spPr bwMode="auto">
                  <a:xfrm>
                    <a:off x="1634" y="6219"/>
                    <a:ext cx="55" cy="23"/>
                  </a:xfrm>
                  <a:custGeom>
                    <a:avLst/>
                    <a:gdLst>
                      <a:gd name="T0" fmla="*/ 19 w 53"/>
                      <a:gd name="T1" fmla="*/ 20 h 23"/>
                      <a:gd name="T2" fmla="*/ 19 w 53"/>
                      <a:gd name="T3" fmla="*/ 20 h 23"/>
                      <a:gd name="T4" fmla="*/ 4 w 53"/>
                      <a:gd name="T5" fmla="*/ 6 h 23"/>
                      <a:gd name="T6" fmla="*/ 4 w 53"/>
                      <a:gd name="T7" fmla="*/ 6 h 23"/>
                      <a:gd name="T8" fmla="*/ 3 w 53"/>
                      <a:gd name="T9" fmla="*/ 3 h 23"/>
                      <a:gd name="T10" fmla="*/ 2 w 53"/>
                      <a:gd name="T11" fmla="*/ 3 h 23"/>
                      <a:gd name="T12" fmla="*/ 4 w 53"/>
                      <a:gd name="T13" fmla="*/ 3 h 23"/>
                      <a:gd name="T14" fmla="*/ 4 w 53"/>
                      <a:gd name="T15" fmla="*/ 3 h 23"/>
                      <a:gd name="T16" fmla="*/ 12 w 53"/>
                      <a:gd name="T17" fmla="*/ 4 h 23"/>
                      <a:gd name="T18" fmla="*/ 12 w 53"/>
                      <a:gd name="T19" fmla="*/ 4 h 23"/>
                      <a:gd name="T20" fmla="*/ 23 w 53"/>
                      <a:gd name="T21" fmla="*/ 8 h 23"/>
                      <a:gd name="T22" fmla="*/ 33 w 53"/>
                      <a:gd name="T23" fmla="*/ 12 h 23"/>
                      <a:gd name="T24" fmla="*/ 42 w 53"/>
                      <a:gd name="T25" fmla="*/ 18 h 23"/>
                      <a:gd name="T26" fmla="*/ 52 w 53"/>
                      <a:gd name="T27" fmla="*/ 23 h 23"/>
                      <a:gd name="T28" fmla="*/ 52 w 53"/>
                      <a:gd name="T29" fmla="*/ 23 h 23"/>
                      <a:gd name="T30" fmla="*/ 53 w 53"/>
                      <a:gd name="T31" fmla="*/ 23 h 23"/>
                      <a:gd name="T32" fmla="*/ 53 w 53"/>
                      <a:gd name="T33" fmla="*/ 23 h 23"/>
                      <a:gd name="T34" fmla="*/ 53 w 53"/>
                      <a:gd name="T35" fmla="*/ 23 h 23"/>
                      <a:gd name="T36" fmla="*/ 48 w 53"/>
                      <a:gd name="T37" fmla="*/ 18 h 23"/>
                      <a:gd name="T38" fmla="*/ 42 w 53"/>
                      <a:gd name="T39" fmla="*/ 14 h 23"/>
                      <a:gd name="T40" fmla="*/ 30 w 53"/>
                      <a:gd name="T41" fmla="*/ 8 h 23"/>
                      <a:gd name="T42" fmla="*/ 18 w 53"/>
                      <a:gd name="T43" fmla="*/ 4 h 23"/>
                      <a:gd name="T44" fmla="*/ 4 w 53"/>
                      <a:gd name="T45" fmla="*/ 2 h 23"/>
                      <a:gd name="T46" fmla="*/ 4 w 53"/>
                      <a:gd name="T47" fmla="*/ 2 h 23"/>
                      <a:gd name="T48" fmla="*/ 2 w 53"/>
                      <a:gd name="T49" fmla="*/ 0 h 23"/>
                      <a:gd name="T50" fmla="*/ 0 w 53"/>
                      <a:gd name="T51" fmla="*/ 2 h 23"/>
                      <a:gd name="T52" fmla="*/ 0 w 53"/>
                      <a:gd name="T53" fmla="*/ 3 h 23"/>
                      <a:gd name="T54" fmla="*/ 0 w 53"/>
                      <a:gd name="T55" fmla="*/ 3 h 23"/>
                      <a:gd name="T56" fmla="*/ 6 w 53"/>
                      <a:gd name="T57" fmla="*/ 8 h 23"/>
                      <a:gd name="T58" fmla="*/ 6 w 53"/>
                      <a:gd name="T59" fmla="*/ 8 h 23"/>
                      <a:gd name="T60" fmla="*/ 19 w 53"/>
                      <a:gd name="T61" fmla="*/ 22 h 23"/>
                      <a:gd name="T62" fmla="*/ 19 w 53"/>
                      <a:gd name="T63" fmla="*/ 22 h 23"/>
                      <a:gd name="T64" fmla="*/ 19 w 53"/>
                      <a:gd name="T65" fmla="*/ 20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53" h="23">
                        <a:moveTo>
                          <a:pt x="19" y="20"/>
                        </a:moveTo>
                        <a:lnTo>
                          <a:pt x="19" y="20"/>
                        </a:lnTo>
                        <a:lnTo>
                          <a:pt x="4" y="6"/>
                        </a:lnTo>
                        <a:lnTo>
                          <a:pt x="4" y="6"/>
                        </a:lnTo>
                        <a:lnTo>
                          <a:pt x="3" y="3"/>
                        </a:lnTo>
                        <a:lnTo>
                          <a:pt x="2" y="3"/>
                        </a:lnTo>
                        <a:lnTo>
                          <a:pt x="4" y="3"/>
                        </a:lnTo>
                        <a:lnTo>
                          <a:pt x="4" y="3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23" y="8"/>
                        </a:lnTo>
                        <a:lnTo>
                          <a:pt x="33" y="12"/>
                        </a:lnTo>
                        <a:lnTo>
                          <a:pt x="42" y="18"/>
                        </a:lnTo>
                        <a:lnTo>
                          <a:pt x="52" y="23"/>
                        </a:lnTo>
                        <a:lnTo>
                          <a:pt x="52" y="23"/>
                        </a:lnTo>
                        <a:lnTo>
                          <a:pt x="53" y="23"/>
                        </a:lnTo>
                        <a:lnTo>
                          <a:pt x="53" y="23"/>
                        </a:lnTo>
                        <a:lnTo>
                          <a:pt x="53" y="23"/>
                        </a:lnTo>
                        <a:lnTo>
                          <a:pt x="48" y="18"/>
                        </a:lnTo>
                        <a:lnTo>
                          <a:pt x="42" y="14"/>
                        </a:lnTo>
                        <a:lnTo>
                          <a:pt x="30" y="8"/>
                        </a:lnTo>
                        <a:lnTo>
                          <a:pt x="18" y="4"/>
                        </a:lnTo>
                        <a:lnTo>
                          <a:pt x="4" y="2"/>
                        </a:lnTo>
                        <a:lnTo>
                          <a:pt x="4" y="2"/>
                        </a:lnTo>
                        <a:lnTo>
                          <a:pt x="2" y="0"/>
                        </a:lnTo>
                        <a:lnTo>
                          <a:pt x="0" y="2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6" y="8"/>
                        </a:lnTo>
                        <a:lnTo>
                          <a:pt x="6" y="8"/>
                        </a:lnTo>
                        <a:lnTo>
                          <a:pt x="19" y="22"/>
                        </a:lnTo>
                        <a:lnTo>
                          <a:pt x="19" y="22"/>
                        </a:lnTo>
                        <a:lnTo>
                          <a:pt x="19" y="20"/>
                        </a:lnTo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  <a:latin typeface="Meta Bold Roman"/>
                      <a:cs typeface="Meta Bold Roman"/>
                    </a:endParaRPr>
                  </a:p>
                </p:txBody>
              </p:sp>
              <p:sp>
                <p:nvSpPr>
                  <p:cNvPr id="1797" name="Freeform 982"/>
                  <p:cNvSpPr>
                    <a:spLocks noChangeAspect="1"/>
                  </p:cNvSpPr>
                  <p:nvPr/>
                </p:nvSpPr>
                <p:spPr bwMode="auto">
                  <a:xfrm>
                    <a:off x="1617" y="6205"/>
                    <a:ext cx="82" cy="56"/>
                  </a:xfrm>
                  <a:custGeom>
                    <a:avLst/>
                    <a:gdLst>
                      <a:gd name="T0" fmla="*/ 0 w 84"/>
                      <a:gd name="T1" fmla="*/ 0 h 54"/>
                      <a:gd name="T2" fmla="*/ 0 w 84"/>
                      <a:gd name="T3" fmla="*/ 0 h 54"/>
                      <a:gd name="T4" fmla="*/ 11 w 84"/>
                      <a:gd name="T5" fmla="*/ 4 h 54"/>
                      <a:gd name="T6" fmla="*/ 23 w 84"/>
                      <a:gd name="T7" fmla="*/ 8 h 54"/>
                      <a:gd name="T8" fmla="*/ 23 w 84"/>
                      <a:gd name="T9" fmla="*/ 8 h 54"/>
                      <a:gd name="T10" fmla="*/ 35 w 84"/>
                      <a:gd name="T11" fmla="*/ 10 h 54"/>
                      <a:gd name="T12" fmla="*/ 47 w 84"/>
                      <a:gd name="T13" fmla="*/ 15 h 54"/>
                      <a:gd name="T14" fmla="*/ 47 w 84"/>
                      <a:gd name="T15" fmla="*/ 15 h 54"/>
                      <a:gd name="T16" fmla="*/ 54 w 84"/>
                      <a:gd name="T17" fmla="*/ 17 h 54"/>
                      <a:gd name="T18" fmla="*/ 59 w 84"/>
                      <a:gd name="T19" fmla="*/ 21 h 54"/>
                      <a:gd name="T20" fmla="*/ 69 w 84"/>
                      <a:gd name="T21" fmla="*/ 31 h 54"/>
                      <a:gd name="T22" fmla="*/ 77 w 84"/>
                      <a:gd name="T23" fmla="*/ 42 h 54"/>
                      <a:gd name="T24" fmla="*/ 84 w 84"/>
                      <a:gd name="T25" fmla="*/ 54 h 54"/>
                      <a:gd name="T26" fmla="*/ 84 w 84"/>
                      <a:gd name="T27" fmla="*/ 54 h 54"/>
                      <a:gd name="T28" fmla="*/ 84 w 84"/>
                      <a:gd name="T29" fmla="*/ 52 h 54"/>
                      <a:gd name="T30" fmla="*/ 84 w 84"/>
                      <a:gd name="T31" fmla="*/ 52 h 54"/>
                      <a:gd name="T32" fmla="*/ 78 w 84"/>
                      <a:gd name="T33" fmla="*/ 42 h 54"/>
                      <a:gd name="T34" fmla="*/ 72 w 84"/>
                      <a:gd name="T35" fmla="*/ 31 h 54"/>
                      <a:gd name="T36" fmla="*/ 72 w 84"/>
                      <a:gd name="T37" fmla="*/ 31 h 54"/>
                      <a:gd name="T38" fmla="*/ 69 w 84"/>
                      <a:gd name="T39" fmla="*/ 25 h 54"/>
                      <a:gd name="T40" fmla="*/ 64 w 84"/>
                      <a:gd name="T41" fmla="*/ 21 h 54"/>
                      <a:gd name="T42" fmla="*/ 53 w 84"/>
                      <a:gd name="T43" fmla="*/ 15 h 54"/>
                      <a:gd name="T44" fmla="*/ 53 w 84"/>
                      <a:gd name="T45" fmla="*/ 15 h 54"/>
                      <a:gd name="T46" fmla="*/ 47 w 84"/>
                      <a:gd name="T47" fmla="*/ 12 h 54"/>
                      <a:gd name="T48" fmla="*/ 41 w 84"/>
                      <a:gd name="T49" fmla="*/ 9 h 54"/>
                      <a:gd name="T50" fmla="*/ 27 w 84"/>
                      <a:gd name="T51" fmla="*/ 6 h 54"/>
                      <a:gd name="T52" fmla="*/ 13 w 84"/>
                      <a:gd name="T53" fmla="*/ 4 h 54"/>
                      <a:gd name="T54" fmla="*/ 0 w 84"/>
                      <a:gd name="T55" fmla="*/ 0 h 54"/>
                      <a:gd name="T56" fmla="*/ 0 w 84"/>
                      <a:gd name="T57" fmla="*/ 0 h 54"/>
                      <a:gd name="T58" fmla="*/ 0 w 84"/>
                      <a:gd name="T59" fmla="*/ 0 h 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84" h="5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1" y="4"/>
                        </a:lnTo>
                        <a:lnTo>
                          <a:pt x="23" y="8"/>
                        </a:lnTo>
                        <a:lnTo>
                          <a:pt x="23" y="8"/>
                        </a:lnTo>
                        <a:lnTo>
                          <a:pt x="35" y="10"/>
                        </a:lnTo>
                        <a:lnTo>
                          <a:pt x="47" y="15"/>
                        </a:lnTo>
                        <a:lnTo>
                          <a:pt x="47" y="15"/>
                        </a:lnTo>
                        <a:lnTo>
                          <a:pt x="54" y="17"/>
                        </a:lnTo>
                        <a:lnTo>
                          <a:pt x="59" y="21"/>
                        </a:lnTo>
                        <a:lnTo>
                          <a:pt x="69" y="31"/>
                        </a:lnTo>
                        <a:lnTo>
                          <a:pt x="77" y="42"/>
                        </a:lnTo>
                        <a:lnTo>
                          <a:pt x="84" y="54"/>
                        </a:lnTo>
                        <a:lnTo>
                          <a:pt x="84" y="54"/>
                        </a:lnTo>
                        <a:lnTo>
                          <a:pt x="84" y="52"/>
                        </a:lnTo>
                        <a:lnTo>
                          <a:pt x="84" y="52"/>
                        </a:lnTo>
                        <a:lnTo>
                          <a:pt x="78" y="42"/>
                        </a:lnTo>
                        <a:lnTo>
                          <a:pt x="72" y="31"/>
                        </a:lnTo>
                        <a:lnTo>
                          <a:pt x="72" y="31"/>
                        </a:lnTo>
                        <a:lnTo>
                          <a:pt x="69" y="25"/>
                        </a:lnTo>
                        <a:lnTo>
                          <a:pt x="64" y="21"/>
                        </a:lnTo>
                        <a:lnTo>
                          <a:pt x="53" y="15"/>
                        </a:lnTo>
                        <a:lnTo>
                          <a:pt x="53" y="15"/>
                        </a:lnTo>
                        <a:lnTo>
                          <a:pt x="47" y="12"/>
                        </a:lnTo>
                        <a:lnTo>
                          <a:pt x="41" y="9"/>
                        </a:lnTo>
                        <a:lnTo>
                          <a:pt x="27" y="6"/>
                        </a:lnTo>
                        <a:lnTo>
                          <a:pt x="13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  <a:latin typeface="Meta Bold Roman"/>
                      <a:cs typeface="Meta Bold Roman"/>
                    </a:endParaRPr>
                  </a:p>
                </p:txBody>
              </p:sp>
              <p:sp>
                <p:nvSpPr>
                  <p:cNvPr id="1798" name="Freeform 983"/>
                  <p:cNvSpPr>
                    <a:spLocks noChangeAspect="1"/>
                  </p:cNvSpPr>
                  <p:nvPr/>
                </p:nvSpPr>
                <p:spPr bwMode="auto">
                  <a:xfrm>
                    <a:off x="1617" y="6205"/>
                    <a:ext cx="82" cy="56"/>
                  </a:xfrm>
                  <a:custGeom>
                    <a:avLst/>
                    <a:gdLst>
                      <a:gd name="T0" fmla="*/ 0 w 84"/>
                      <a:gd name="T1" fmla="*/ 0 h 54"/>
                      <a:gd name="T2" fmla="*/ 0 w 84"/>
                      <a:gd name="T3" fmla="*/ 0 h 54"/>
                      <a:gd name="T4" fmla="*/ 11 w 84"/>
                      <a:gd name="T5" fmla="*/ 4 h 54"/>
                      <a:gd name="T6" fmla="*/ 23 w 84"/>
                      <a:gd name="T7" fmla="*/ 8 h 54"/>
                      <a:gd name="T8" fmla="*/ 23 w 84"/>
                      <a:gd name="T9" fmla="*/ 8 h 54"/>
                      <a:gd name="T10" fmla="*/ 35 w 84"/>
                      <a:gd name="T11" fmla="*/ 10 h 54"/>
                      <a:gd name="T12" fmla="*/ 47 w 84"/>
                      <a:gd name="T13" fmla="*/ 15 h 54"/>
                      <a:gd name="T14" fmla="*/ 47 w 84"/>
                      <a:gd name="T15" fmla="*/ 15 h 54"/>
                      <a:gd name="T16" fmla="*/ 54 w 84"/>
                      <a:gd name="T17" fmla="*/ 17 h 54"/>
                      <a:gd name="T18" fmla="*/ 59 w 84"/>
                      <a:gd name="T19" fmla="*/ 21 h 54"/>
                      <a:gd name="T20" fmla="*/ 69 w 84"/>
                      <a:gd name="T21" fmla="*/ 31 h 54"/>
                      <a:gd name="T22" fmla="*/ 77 w 84"/>
                      <a:gd name="T23" fmla="*/ 42 h 54"/>
                      <a:gd name="T24" fmla="*/ 84 w 84"/>
                      <a:gd name="T25" fmla="*/ 54 h 54"/>
                      <a:gd name="T26" fmla="*/ 84 w 84"/>
                      <a:gd name="T27" fmla="*/ 54 h 54"/>
                      <a:gd name="T28" fmla="*/ 84 w 84"/>
                      <a:gd name="T29" fmla="*/ 52 h 54"/>
                      <a:gd name="T30" fmla="*/ 84 w 84"/>
                      <a:gd name="T31" fmla="*/ 52 h 54"/>
                      <a:gd name="T32" fmla="*/ 78 w 84"/>
                      <a:gd name="T33" fmla="*/ 42 h 54"/>
                      <a:gd name="T34" fmla="*/ 72 w 84"/>
                      <a:gd name="T35" fmla="*/ 31 h 54"/>
                      <a:gd name="T36" fmla="*/ 72 w 84"/>
                      <a:gd name="T37" fmla="*/ 31 h 54"/>
                      <a:gd name="T38" fmla="*/ 69 w 84"/>
                      <a:gd name="T39" fmla="*/ 25 h 54"/>
                      <a:gd name="T40" fmla="*/ 64 w 84"/>
                      <a:gd name="T41" fmla="*/ 21 h 54"/>
                      <a:gd name="T42" fmla="*/ 53 w 84"/>
                      <a:gd name="T43" fmla="*/ 15 h 54"/>
                      <a:gd name="T44" fmla="*/ 53 w 84"/>
                      <a:gd name="T45" fmla="*/ 15 h 54"/>
                      <a:gd name="T46" fmla="*/ 47 w 84"/>
                      <a:gd name="T47" fmla="*/ 12 h 54"/>
                      <a:gd name="T48" fmla="*/ 41 w 84"/>
                      <a:gd name="T49" fmla="*/ 9 h 54"/>
                      <a:gd name="T50" fmla="*/ 27 w 84"/>
                      <a:gd name="T51" fmla="*/ 6 h 54"/>
                      <a:gd name="T52" fmla="*/ 13 w 84"/>
                      <a:gd name="T53" fmla="*/ 4 h 54"/>
                      <a:gd name="T54" fmla="*/ 0 w 84"/>
                      <a:gd name="T55" fmla="*/ 0 h 54"/>
                      <a:gd name="T56" fmla="*/ 0 w 84"/>
                      <a:gd name="T57" fmla="*/ 0 h 54"/>
                      <a:gd name="T58" fmla="*/ 0 w 84"/>
                      <a:gd name="T59" fmla="*/ 0 h 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84" h="5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1" y="4"/>
                        </a:lnTo>
                        <a:lnTo>
                          <a:pt x="23" y="8"/>
                        </a:lnTo>
                        <a:lnTo>
                          <a:pt x="23" y="8"/>
                        </a:lnTo>
                        <a:lnTo>
                          <a:pt x="35" y="10"/>
                        </a:lnTo>
                        <a:lnTo>
                          <a:pt x="47" y="15"/>
                        </a:lnTo>
                        <a:lnTo>
                          <a:pt x="47" y="15"/>
                        </a:lnTo>
                        <a:lnTo>
                          <a:pt x="54" y="17"/>
                        </a:lnTo>
                        <a:lnTo>
                          <a:pt x="59" y="21"/>
                        </a:lnTo>
                        <a:lnTo>
                          <a:pt x="69" y="31"/>
                        </a:lnTo>
                        <a:lnTo>
                          <a:pt x="77" y="42"/>
                        </a:lnTo>
                        <a:lnTo>
                          <a:pt x="84" y="54"/>
                        </a:lnTo>
                        <a:lnTo>
                          <a:pt x="84" y="54"/>
                        </a:lnTo>
                        <a:lnTo>
                          <a:pt x="84" y="52"/>
                        </a:lnTo>
                        <a:lnTo>
                          <a:pt x="84" y="52"/>
                        </a:lnTo>
                        <a:lnTo>
                          <a:pt x="78" y="42"/>
                        </a:lnTo>
                        <a:lnTo>
                          <a:pt x="72" y="31"/>
                        </a:lnTo>
                        <a:lnTo>
                          <a:pt x="72" y="31"/>
                        </a:lnTo>
                        <a:lnTo>
                          <a:pt x="69" y="25"/>
                        </a:lnTo>
                        <a:lnTo>
                          <a:pt x="64" y="21"/>
                        </a:lnTo>
                        <a:lnTo>
                          <a:pt x="53" y="15"/>
                        </a:lnTo>
                        <a:lnTo>
                          <a:pt x="53" y="15"/>
                        </a:lnTo>
                        <a:lnTo>
                          <a:pt x="47" y="12"/>
                        </a:lnTo>
                        <a:lnTo>
                          <a:pt x="41" y="9"/>
                        </a:lnTo>
                        <a:lnTo>
                          <a:pt x="27" y="6"/>
                        </a:lnTo>
                        <a:lnTo>
                          <a:pt x="13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  <a:latin typeface="Meta Bold Roman"/>
                      <a:cs typeface="Meta Bold Roman"/>
                    </a:endParaRPr>
                  </a:p>
                </p:txBody>
              </p:sp>
              <p:sp>
                <p:nvSpPr>
                  <p:cNvPr id="1799" name="Freeform 984"/>
                  <p:cNvSpPr>
                    <a:spLocks noChangeAspect="1"/>
                  </p:cNvSpPr>
                  <p:nvPr/>
                </p:nvSpPr>
                <p:spPr bwMode="auto">
                  <a:xfrm>
                    <a:off x="1650" y="6205"/>
                    <a:ext cx="49" cy="14"/>
                  </a:xfrm>
                  <a:custGeom>
                    <a:avLst/>
                    <a:gdLst>
                      <a:gd name="T0" fmla="*/ 2 w 52"/>
                      <a:gd name="T1" fmla="*/ 9 h 10"/>
                      <a:gd name="T2" fmla="*/ 2 w 52"/>
                      <a:gd name="T3" fmla="*/ 9 h 10"/>
                      <a:gd name="T4" fmla="*/ 7 w 52"/>
                      <a:gd name="T5" fmla="*/ 6 h 10"/>
                      <a:gd name="T6" fmla="*/ 13 w 52"/>
                      <a:gd name="T7" fmla="*/ 4 h 10"/>
                      <a:gd name="T8" fmla="*/ 13 w 52"/>
                      <a:gd name="T9" fmla="*/ 4 h 10"/>
                      <a:gd name="T10" fmla="*/ 15 w 52"/>
                      <a:gd name="T11" fmla="*/ 2 h 10"/>
                      <a:gd name="T12" fmla="*/ 19 w 52"/>
                      <a:gd name="T13" fmla="*/ 1 h 10"/>
                      <a:gd name="T14" fmla="*/ 27 w 52"/>
                      <a:gd name="T15" fmla="*/ 2 h 10"/>
                      <a:gd name="T16" fmla="*/ 27 w 52"/>
                      <a:gd name="T17" fmla="*/ 2 h 10"/>
                      <a:gd name="T18" fmla="*/ 40 w 52"/>
                      <a:gd name="T19" fmla="*/ 5 h 10"/>
                      <a:gd name="T20" fmla="*/ 52 w 52"/>
                      <a:gd name="T21" fmla="*/ 10 h 10"/>
                      <a:gd name="T22" fmla="*/ 52 w 52"/>
                      <a:gd name="T23" fmla="*/ 10 h 10"/>
                      <a:gd name="T24" fmla="*/ 52 w 52"/>
                      <a:gd name="T25" fmla="*/ 10 h 10"/>
                      <a:gd name="T26" fmla="*/ 52 w 52"/>
                      <a:gd name="T27" fmla="*/ 10 h 10"/>
                      <a:gd name="T28" fmla="*/ 52 w 52"/>
                      <a:gd name="T29" fmla="*/ 10 h 10"/>
                      <a:gd name="T30" fmla="*/ 45 w 52"/>
                      <a:gd name="T31" fmla="*/ 6 h 10"/>
                      <a:gd name="T32" fmla="*/ 38 w 52"/>
                      <a:gd name="T33" fmla="*/ 4 h 10"/>
                      <a:gd name="T34" fmla="*/ 23 w 52"/>
                      <a:gd name="T35" fmla="*/ 0 h 10"/>
                      <a:gd name="T36" fmla="*/ 23 w 52"/>
                      <a:gd name="T37" fmla="*/ 0 h 10"/>
                      <a:gd name="T38" fmla="*/ 18 w 52"/>
                      <a:gd name="T39" fmla="*/ 0 h 10"/>
                      <a:gd name="T40" fmla="*/ 11 w 52"/>
                      <a:gd name="T41" fmla="*/ 1 h 10"/>
                      <a:gd name="T42" fmla="*/ 6 w 52"/>
                      <a:gd name="T43" fmla="*/ 4 h 10"/>
                      <a:gd name="T44" fmla="*/ 0 w 52"/>
                      <a:gd name="T45" fmla="*/ 8 h 10"/>
                      <a:gd name="T46" fmla="*/ 0 w 52"/>
                      <a:gd name="T47" fmla="*/ 8 h 10"/>
                      <a:gd name="T48" fmla="*/ 0 w 52"/>
                      <a:gd name="T49" fmla="*/ 9 h 10"/>
                      <a:gd name="T50" fmla="*/ 2 w 52"/>
                      <a:gd name="T51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52" h="10">
                        <a:moveTo>
                          <a:pt x="2" y="9"/>
                        </a:moveTo>
                        <a:lnTo>
                          <a:pt x="2" y="9"/>
                        </a:lnTo>
                        <a:lnTo>
                          <a:pt x="7" y="6"/>
                        </a:lnTo>
                        <a:lnTo>
                          <a:pt x="13" y="4"/>
                        </a:lnTo>
                        <a:lnTo>
                          <a:pt x="13" y="4"/>
                        </a:lnTo>
                        <a:lnTo>
                          <a:pt x="15" y="2"/>
                        </a:lnTo>
                        <a:lnTo>
                          <a:pt x="19" y="1"/>
                        </a:lnTo>
                        <a:lnTo>
                          <a:pt x="27" y="2"/>
                        </a:lnTo>
                        <a:lnTo>
                          <a:pt x="27" y="2"/>
                        </a:lnTo>
                        <a:lnTo>
                          <a:pt x="40" y="5"/>
                        </a:lnTo>
                        <a:lnTo>
                          <a:pt x="52" y="10"/>
                        </a:lnTo>
                        <a:lnTo>
                          <a:pt x="52" y="10"/>
                        </a:lnTo>
                        <a:lnTo>
                          <a:pt x="52" y="10"/>
                        </a:lnTo>
                        <a:lnTo>
                          <a:pt x="52" y="10"/>
                        </a:lnTo>
                        <a:lnTo>
                          <a:pt x="52" y="10"/>
                        </a:lnTo>
                        <a:lnTo>
                          <a:pt x="45" y="6"/>
                        </a:lnTo>
                        <a:lnTo>
                          <a:pt x="38" y="4"/>
                        </a:lnTo>
                        <a:lnTo>
                          <a:pt x="23" y="0"/>
                        </a:lnTo>
                        <a:lnTo>
                          <a:pt x="23" y="0"/>
                        </a:lnTo>
                        <a:lnTo>
                          <a:pt x="18" y="0"/>
                        </a:lnTo>
                        <a:lnTo>
                          <a:pt x="11" y="1"/>
                        </a:lnTo>
                        <a:lnTo>
                          <a:pt x="6" y="4"/>
                        </a:lnTo>
                        <a:lnTo>
                          <a:pt x="0" y="8"/>
                        </a:lnTo>
                        <a:lnTo>
                          <a:pt x="0" y="8"/>
                        </a:lnTo>
                        <a:lnTo>
                          <a:pt x="0" y="9"/>
                        </a:lnTo>
                        <a:lnTo>
                          <a:pt x="2" y="9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  <a:latin typeface="Meta Bold Roman"/>
                      <a:cs typeface="Meta Bold Roman"/>
                    </a:endParaRPr>
                  </a:p>
                </p:txBody>
              </p:sp>
              <p:sp>
                <p:nvSpPr>
                  <p:cNvPr id="1800" name="Freeform 985"/>
                  <p:cNvSpPr>
                    <a:spLocks noChangeAspect="1"/>
                  </p:cNvSpPr>
                  <p:nvPr/>
                </p:nvSpPr>
                <p:spPr bwMode="auto">
                  <a:xfrm>
                    <a:off x="1650" y="6205"/>
                    <a:ext cx="49" cy="14"/>
                  </a:xfrm>
                  <a:custGeom>
                    <a:avLst/>
                    <a:gdLst>
                      <a:gd name="T0" fmla="*/ 2 w 52"/>
                      <a:gd name="T1" fmla="*/ 9 h 10"/>
                      <a:gd name="T2" fmla="*/ 2 w 52"/>
                      <a:gd name="T3" fmla="*/ 9 h 10"/>
                      <a:gd name="T4" fmla="*/ 7 w 52"/>
                      <a:gd name="T5" fmla="*/ 6 h 10"/>
                      <a:gd name="T6" fmla="*/ 13 w 52"/>
                      <a:gd name="T7" fmla="*/ 4 h 10"/>
                      <a:gd name="T8" fmla="*/ 13 w 52"/>
                      <a:gd name="T9" fmla="*/ 4 h 10"/>
                      <a:gd name="T10" fmla="*/ 15 w 52"/>
                      <a:gd name="T11" fmla="*/ 2 h 10"/>
                      <a:gd name="T12" fmla="*/ 19 w 52"/>
                      <a:gd name="T13" fmla="*/ 1 h 10"/>
                      <a:gd name="T14" fmla="*/ 27 w 52"/>
                      <a:gd name="T15" fmla="*/ 2 h 10"/>
                      <a:gd name="T16" fmla="*/ 27 w 52"/>
                      <a:gd name="T17" fmla="*/ 2 h 10"/>
                      <a:gd name="T18" fmla="*/ 40 w 52"/>
                      <a:gd name="T19" fmla="*/ 5 h 10"/>
                      <a:gd name="T20" fmla="*/ 52 w 52"/>
                      <a:gd name="T21" fmla="*/ 10 h 10"/>
                      <a:gd name="T22" fmla="*/ 52 w 52"/>
                      <a:gd name="T23" fmla="*/ 10 h 10"/>
                      <a:gd name="T24" fmla="*/ 52 w 52"/>
                      <a:gd name="T25" fmla="*/ 10 h 10"/>
                      <a:gd name="T26" fmla="*/ 52 w 52"/>
                      <a:gd name="T27" fmla="*/ 10 h 10"/>
                      <a:gd name="T28" fmla="*/ 52 w 52"/>
                      <a:gd name="T29" fmla="*/ 10 h 10"/>
                      <a:gd name="T30" fmla="*/ 45 w 52"/>
                      <a:gd name="T31" fmla="*/ 6 h 10"/>
                      <a:gd name="T32" fmla="*/ 38 w 52"/>
                      <a:gd name="T33" fmla="*/ 4 h 10"/>
                      <a:gd name="T34" fmla="*/ 23 w 52"/>
                      <a:gd name="T35" fmla="*/ 0 h 10"/>
                      <a:gd name="T36" fmla="*/ 23 w 52"/>
                      <a:gd name="T37" fmla="*/ 0 h 10"/>
                      <a:gd name="T38" fmla="*/ 18 w 52"/>
                      <a:gd name="T39" fmla="*/ 0 h 10"/>
                      <a:gd name="T40" fmla="*/ 11 w 52"/>
                      <a:gd name="T41" fmla="*/ 1 h 10"/>
                      <a:gd name="T42" fmla="*/ 6 w 52"/>
                      <a:gd name="T43" fmla="*/ 4 h 10"/>
                      <a:gd name="T44" fmla="*/ 0 w 52"/>
                      <a:gd name="T45" fmla="*/ 8 h 10"/>
                      <a:gd name="T46" fmla="*/ 0 w 52"/>
                      <a:gd name="T47" fmla="*/ 8 h 10"/>
                      <a:gd name="T48" fmla="*/ 0 w 52"/>
                      <a:gd name="T49" fmla="*/ 9 h 10"/>
                      <a:gd name="T50" fmla="*/ 2 w 52"/>
                      <a:gd name="T51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52" h="10">
                        <a:moveTo>
                          <a:pt x="2" y="9"/>
                        </a:moveTo>
                        <a:lnTo>
                          <a:pt x="2" y="9"/>
                        </a:lnTo>
                        <a:lnTo>
                          <a:pt x="7" y="6"/>
                        </a:lnTo>
                        <a:lnTo>
                          <a:pt x="13" y="4"/>
                        </a:lnTo>
                        <a:lnTo>
                          <a:pt x="13" y="4"/>
                        </a:lnTo>
                        <a:lnTo>
                          <a:pt x="15" y="2"/>
                        </a:lnTo>
                        <a:lnTo>
                          <a:pt x="19" y="1"/>
                        </a:lnTo>
                        <a:lnTo>
                          <a:pt x="27" y="2"/>
                        </a:lnTo>
                        <a:lnTo>
                          <a:pt x="27" y="2"/>
                        </a:lnTo>
                        <a:lnTo>
                          <a:pt x="40" y="5"/>
                        </a:lnTo>
                        <a:lnTo>
                          <a:pt x="52" y="10"/>
                        </a:lnTo>
                        <a:lnTo>
                          <a:pt x="52" y="10"/>
                        </a:lnTo>
                        <a:lnTo>
                          <a:pt x="52" y="10"/>
                        </a:lnTo>
                        <a:lnTo>
                          <a:pt x="52" y="10"/>
                        </a:lnTo>
                        <a:lnTo>
                          <a:pt x="52" y="10"/>
                        </a:lnTo>
                        <a:lnTo>
                          <a:pt x="45" y="6"/>
                        </a:lnTo>
                        <a:lnTo>
                          <a:pt x="38" y="4"/>
                        </a:lnTo>
                        <a:lnTo>
                          <a:pt x="23" y="0"/>
                        </a:lnTo>
                        <a:lnTo>
                          <a:pt x="23" y="0"/>
                        </a:lnTo>
                        <a:lnTo>
                          <a:pt x="18" y="0"/>
                        </a:lnTo>
                        <a:lnTo>
                          <a:pt x="11" y="1"/>
                        </a:lnTo>
                        <a:lnTo>
                          <a:pt x="6" y="4"/>
                        </a:lnTo>
                        <a:lnTo>
                          <a:pt x="0" y="8"/>
                        </a:lnTo>
                        <a:lnTo>
                          <a:pt x="0" y="8"/>
                        </a:lnTo>
                        <a:lnTo>
                          <a:pt x="0" y="9"/>
                        </a:lnTo>
                        <a:lnTo>
                          <a:pt x="2" y="9"/>
                        </a:lnTo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  <a:latin typeface="Meta Bold Roman"/>
                      <a:cs typeface="Meta Bold Roman"/>
                    </a:endParaRPr>
                  </a:p>
                </p:txBody>
              </p:sp>
            </p:grpSp>
          </p:grpSp>
          <p:cxnSp>
            <p:nvCxnSpPr>
              <p:cNvPr id="1768" name="1767 Conector recto"/>
              <p:cNvCxnSpPr/>
              <p:nvPr/>
            </p:nvCxnSpPr>
            <p:spPr>
              <a:xfrm>
                <a:off x="1972858" y="2091267"/>
                <a:ext cx="1578260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808080">
                    <a:lumMod val="75000"/>
                  </a:srgbClr>
                </a:solidFill>
                <a:prstDash val="dash"/>
                <a:headEnd type="arrow" w="med" len="med"/>
                <a:tailEnd type="arrow" w="med" len="med"/>
              </a:ln>
              <a:effectLst/>
            </p:spPr>
          </p:cxnSp>
          <p:cxnSp>
            <p:nvCxnSpPr>
              <p:cNvPr id="1769" name="1768 Conector recto"/>
              <p:cNvCxnSpPr/>
              <p:nvPr/>
            </p:nvCxnSpPr>
            <p:spPr>
              <a:xfrm flipH="1">
                <a:off x="3550552" y="1981200"/>
                <a:ext cx="566" cy="1533603"/>
              </a:xfrm>
              <a:prstGeom prst="line">
                <a:avLst/>
              </a:prstGeom>
              <a:noFill/>
              <a:ln w="9525" cap="flat" cmpd="sng" algn="ctr">
                <a:solidFill>
                  <a:srgbClr val="808080">
                    <a:lumMod val="40000"/>
                    <a:lumOff val="60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70" name="1769 Conector recto"/>
              <p:cNvCxnSpPr/>
              <p:nvPr/>
            </p:nvCxnSpPr>
            <p:spPr>
              <a:xfrm>
                <a:off x="1972858" y="1981200"/>
                <a:ext cx="0" cy="1533603"/>
              </a:xfrm>
              <a:prstGeom prst="line">
                <a:avLst/>
              </a:prstGeom>
              <a:noFill/>
              <a:ln w="9525" cap="flat" cmpd="sng" algn="ctr">
                <a:solidFill>
                  <a:srgbClr val="808080">
                    <a:lumMod val="40000"/>
                    <a:lumOff val="60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71" name="1770 Conector recto"/>
              <p:cNvCxnSpPr/>
              <p:nvPr/>
            </p:nvCxnSpPr>
            <p:spPr>
              <a:xfrm>
                <a:off x="1909036" y="2325861"/>
                <a:ext cx="0" cy="1801610"/>
              </a:xfrm>
              <a:prstGeom prst="line">
                <a:avLst/>
              </a:prstGeom>
              <a:noFill/>
              <a:ln w="19050" cap="flat" cmpd="sng" algn="ctr">
                <a:solidFill>
                  <a:srgbClr val="808080">
                    <a:lumMod val="75000"/>
                  </a:srgbClr>
                </a:solidFill>
                <a:prstDash val="dash"/>
                <a:headEnd type="arrow" w="med" len="med"/>
                <a:tailEnd type="arrow" w="med" len="med"/>
              </a:ln>
              <a:effectLst/>
            </p:spPr>
          </p:cxnSp>
          <p:cxnSp>
            <p:nvCxnSpPr>
              <p:cNvPr id="1772" name="1771 Conector recto"/>
              <p:cNvCxnSpPr/>
              <p:nvPr/>
            </p:nvCxnSpPr>
            <p:spPr>
              <a:xfrm flipH="1">
                <a:off x="1824039" y="2315672"/>
                <a:ext cx="1147481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808080">
                    <a:lumMod val="40000"/>
                    <a:lumOff val="60000"/>
                  </a:srgbClr>
                </a:solidFill>
                <a:prstDash val="solid"/>
              </a:ln>
              <a:effectLst/>
            </p:spPr>
          </p:cxnSp>
        </p:grpSp>
        <p:sp>
          <p:nvSpPr>
            <p:cNvPr id="1802" name="1801 CuadroTexto"/>
            <p:cNvSpPr txBox="1"/>
            <p:nvPr/>
          </p:nvSpPr>
          <p:spPr>
            <a:xfrm rot="591644">
              <a:off x="4260045" y="4280637"/>
              <a:ext cx="1413221" cy="395878"/>
            </a:xfrm>
            <a:prstGeom prst="rect">
              <a:avLst/>
            </a:prstGeom>
            <a:noFill/>
          </p:spPr>
          <p:txBody>
            <a:bodyPr wrap="square" lIns="91427" tIns="45714" rIns="91427" bIns="45714" rtlCol="0">
              <a:spAutoFit/>
            </a:bodyPr>
            <a:lstStyle/>
            <a:p>
              <a:pPr algn="r" defTabSz="793443">
                <a:defRPr/>
              </a:pPr>
              <a:r>
                <a:rPr lang="es-ES" sz="1000" kern="0" dirty="0">
                  <a:solidFill>
                    <a:srgbClr val="808080">
                      <a:lumMod val="50000"/>
                    </a:srgbClr>
                  </a:solidFill>
                  <a:latin typeface="Meta Bold Roman"/>
                  <a:cs typeface="Meta Bold Roman"/>
                </a:rPr>
                <a:t>Floristic plot </a:t>
              </a:r>
            </a:p>
          </p:txBody>
        </p:sp>
        <p:grpSp>
          <p:nvGrpSpPr>
            <p:cNvPr id="1803" name="Group 958"/>
            <p:cNvGrpSpPr>
              <a:grpSpLocks noChangeAspect="1"/>
            </p:cNvGrpSpPr>
            <p:nvPr/>
          </p:nvGrpSpPr>
          <p:grpSpPr bwMode="auto">
            <a:xfrm>
              <a:off x="6678770" y="2494061"/>
              <a:ext cx="957891" cy="1249588"/>
              <a:chOff x="2154" y="1117"/>
              <a:chExt cx="318" cy="498"/>
            </a:xfrm>
          </p:grpSpPr>
          <p:sp>
            <p:nvSpPr>
              <p:cNvPr id="1804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05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06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07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grpSp>
            <p:nvGrpSpPr>
              <p:cNvPr id="1808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1809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10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11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12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13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14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15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16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17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18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19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20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21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22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23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24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25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26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27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28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29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30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</p:grpSp>
        </p:grpSp>
        <p:grpSp>
          <p:nvGrpSpPr>
            <p:cNvPr id="1831" name="Group 958"/>
            <p:cNvGrpSpPr>
              <a:grpSpLocks noChangeAspect="1"/>
            </p:cNvGrpSpPr>
            <p:nvPr/>
          </p:nvGrpSpPr>
          <p:grpSpPr bwMode="auto">
            <a:xfrm>
              <a:off x="7612723" y="3007886"/>
              <a:ext cx="393037" cy="512725"/>
              <a:chOff x="2154" y="1117"/>
              <a:chExt cx="318" cy="498"/>
            </a:xfrm>
          </p:grpSpPr>
          <p:sp>
            <p:nvSpPr>
              <p:cNvPr id="1832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33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34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35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grpSp>
            <p:nvGrpSpPr>
              <p:cNvPr id="1836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1837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38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39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40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41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42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43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44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45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46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47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48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49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50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51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52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53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54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55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56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57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58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</p:grpSp>
        </p:grpSp>
        <p:grpSp>
          <p:nvGrpSpPr>
            <p:cNvPr id="1859" name="Group 3"/>
            <p:cNvGrpSpPr/>
            <p:nvPr/>
          </p:nvGrpSpPr>
          <p:grpSpPr>
            <a:xfrm>
              <a:off x="5023451" y="3756334"/>
              <a:ext cx="209194" cy="203778"/>
              <a:chOff x="2767894" y="4371099"/>
              <a:chExt cx="278598" cy="207840"/>
            </a:xfrm>
          </p:grpSpPr>
          <p:sp>
            <p:nvSpPr>
              <p:cNvPr id="1860" name="Freeform 2"/>
              <p:cNvSpPr/>
              <p:nvPr/>
            </p:nvSpPr>
            <p:spPr>
              <a:xfrm>
                <a:off x="2822870" y="4403664"/>
                <a:ext cx="223622" cy="175153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3071" h="145840">
                    <a:moveTo>
                      <a:pt x="0" y="0"/>
                    </a:moveTo>
                    <a:cubicBezTo>
                      <a:pt x="31396" y="72410"/>
                      <a:pt x="62793" y="144821"/>
                      <a:pt x="103305" y="145834"/>
                    </a:cubicBezTo>
                    <a:cubicBezTo>
                      <a:pt x="143817" y="146847"/>
                      <a:pt x="216738" y="28356"/>
                      <a:pt x="243071" y="6076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61" name="Freeform 492"/>
              <p:cNvSpPr/>
              <p:nvPr/>
            </p:nvSpPr>
            <p:spPr>
              <a:xfrm>
                <a:off x="2767894" y="4371099"/>
                <a:ext cx="144387" cy="207840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  <a:gd name="connsiteX0" fmla="*/ 0 w 109199"/>
                  <a:gd name="connsiteY0" fmla="*/ 19908 h 165845"/>
                  <a:gd name="connsiteX1" fmla="*/ 103305 w 109199"/>
                  <a:gd name="connsiteY1" fmla="*/ 165742 h 165845"/>
                  <a:gd name="connsiteX2" fmla="*/ 109199 w 109199"/>
                  <a:gd name="connsiteY2" fmla="*/ 0 h 16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199" h="165845">
                    <a:moveTo>
                      <a:pt x="0" y="19908"/>
                    </a:moveTo>
                    <a:cubicBezTo>
                      <a:pt x="31396" y="92318"/>
                      <a:pt x="85105" y="169060"/>
                      <a:pt x="103305" y="165742"/>
                    </a:cubicBezTo>
                    <a:cubicBezTo>
                      <a:pt x="121505" y="162424"/>
                      <a:pt x="82866" y="22280"/>
                      <a:pt x="109199" y="0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62" name="Freeform 493"/>
              <p:cNvSpPr/>
              <p:nvPr/>
            </p:nvSpPr>
            <p:spPr>
              <a:xfrm>
                <a:off x="2866288" y="4403664"/>
                <a:ext cx="144024" cy="175158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  <a:gd name="connsiteX0" fmla="*/ 0 w 206719"/>
                  <a:gd name="connsiteY0" fmla="*/ 5473 h 139767"/>
                  <a:gd name="connsiteX1" fmla="*/ 66953 w 206719"/>
                  <a:gd name="connsiteY1" fmla="*/ 139758 h 139767"/>
                  <a:gd name="connsiteX2" fmla="*/ 206719 w 206719"/>
                  <a:gd name="connsiteY2" fmla="*/ 0 h 139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6719" h="139767">
                    <a:moveTo>
                      <a:pt x="0" y="5473"/>
                    </a:moveTo>
                    <a:cubicBezTo>
                      <a:pt x="31396" y="77883"/>
                      <a:pt x="32500" y="140670"/>
                      <a:pt x="66953" y="139758"/>
                    </a:cubicBezTo>
                    <a:cubicBezTo>
                      <a:pt x="101406" y="138846"/>
                      <a:pt x="180386" y="22280"/>
                      <a:pt x="206719" y="0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63" name="Freeform 494"/>
              <p:cNvSpPr/>
              <p:nvPr/>
            </p:nvSpPr>
            <p:spPr>
              <a:xfrm flipH="1">
                <a:off x="2911516" y="4439630"/>
                <a:ext cx="97606" cy="139229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  <a:gd name="connsiteX0" fmla="*/ 0 w 109199"/>
                  <a:gd name="connsiteY0" fmla="*/ 19908 h 165845"/>
                  <a:gd name="connsiteX1" fmla="*/ 103305 w 109199"/>
                  <a:gd name="connsiteY1" fmla="*/ 165742 h 165845"/>
                  <a:gd name="connsiteX2" fmla="*/ 109199 w 109199"/>
                  <a:gd name="connsiteY2" fmla="*/ 0 h 165845"/>
                  <a:gd name="connsiteX0" fmla="*/ 0 w 105309"/>
                  <a:gd name="connsiteY0" fmla="*/ 0 h 145874"/>
                  <a:gd name="connsiteX1" fmla="*/ 103305 w 105309"/>
                  <a:gd name="connsiteY1" fmla="*/ 145834 h 145874"/>
                  <a:gd name="connsiteX2" fmla="*/ 81873 w 105309"/>
                  <a:gd name="connsiteY2" fmla="*/ 14739 h 145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309" h="145874">
                    <a:moveTo>
                      <a:pt x="0" y="0"/>
                    </a:moveTo>
                    <a:cubicBezTo>
                      <a:pt x="31396" y="72410"/>
                      <a:pt x="89660" y="143378"/>
                      <a:pt x="103305" y="145834"/>
                    </a:cubicBezTo>
                    <a:cubicBezTo>
                      <a:pt x="116950" y="148290"/>
                      <a:pt x="55540" y="37019"/>
                      <a:pt x="81873" y="14739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64" name="Freeform 495"/>
              <p:cNvSpPr/>
              <p:nvPr/>
            </p:nvSpPr>
            <p:spPr>
              <a:xfrm>
                <a:off x="2803589" y="4497523"/>
                <a:ext cx="237658" cy="81415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3071" h="145840">
                    <a:moveTo>
                      <a:pt x="0" y="0"/>
                    </a:moveTo>
                    <a:cubicBezTo>
                      <a:pt x="31396" y="72410"/>
                      <a:pt x="62793" y="144821"/>
                      <a:pt x="103305" y="145834"/>
                    </a:cubicBezTo>
                    <a:cubicBezTo>
                      <a:pt x="143817" y="146847"/>
                      <a:pt x="216738" y="28356"/>
                      <a:pt x="243071" y="6076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Meta Bold Roman"/>
                  <a:cs typeface="Meta Bold Roman"/>
                </a:endParaRPr>
              </a:p>
            </p:txBody>
          </p:sp>
        </p:grpSp>
        <p:sp>
          <p:nvSpPr>
            <p:cNvPr id="1865" name="Cloud 4"/>
            <p:cNvSpPr/>
            <p:nvPr/>
          </p:nvSpPr>
          <p:spPr>
            <a:xfrm>
              <a:off x="5285277" y="3937539"/>
              <a:ext cx="189074" cy="117482"/>
            </a:xfrm>
            <a:prstGeom prst="cloud">
              <a:avLst/>
            </a:prstGeom>
            <a:solidFill>
              <a:srgbClr val="808080">
                <a:lumMod val="40000"/>
                <a:lumOff val="60000"/>
              </a:srgbClr>
            </a:solidFill>
            <a:ln w="952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lIns="91427" tIns="45714" rIns="91427" bIns="45714" rtlCol="0" anchor="ctr"/>
            <a:lstStyle/>
            <a:p>
              <a:pPr algn="ctr" defTabSz="793443">
                <a:defRPr/>
              </a:pPr>
              <a:endParaRPr lang="en-US" sz="1500" kern="0">
                <a:solidFill>
                  <a:srgbClr val="FFFFFF"/>
                </a:solidFill>
                <a:latin typeface="Meta Bold Roman"/>
                <a:cs typeface="Meta Bold Roman"/>
              </a:endParaRPr>
            </a:p>
          </p:txBody>
        </p:sp>
        <p:grpSp>
          <p:nvGrpSpPr>
            <p:cNvPr id="1866" name="Group 5"/>
            <p:cNvGrpSpPr/>
            <p:nvPr/>
          </p:nvGrpSpPr>
          <p:grpSpPr>
            <a:xfrm>
              <a:off x="5309418" y="3058334"/>
              <a:ext cx="218699" cy="281072"/>
              <a:chOff x="4077656" y="4756271"/>
              <a:chExt cx="176461" cy="254563"/>
            </a:xfrm>
          </p:grpSpPr>
          <p:sp>
            <p:nvSpPr>
              <p:cNvPr id="1867" name="Freeform 497"/>
              <p:cNvSpPr/>
              <p:nvPr/>
            </p:nvSpPr>
            <p:spPr>
              <a:xfrm>
                <a:off x="4077656" y="4947108"/>
                <a:ext cx="86213" cy="63640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  <a:gd name="connsiteX0" fmla="*/ 0 w 103304"/>
                  <a:gd name="connsiteY0" fmla="*/ 0 h 145834"/>
                  <a:gd name="connsiteX1" fmla="*/ 103305 w 103304"/>
                  <a:gd name="connsiteY1" fmla="*/ 145834 h 145834"/>
                  <a:gd name="connsiteX0" fmla="*/ 0 w 180817"/>
                  <a:gd name="connsiteY0" fmla="*/ 0 h 79057"/>
                  <a:gd name="connsiteX1" fmla="*/ 180818 w 180817"/>
                  <a:gd name="connsiteY1" fmla="*/ 79057 h 79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817" h="79057">
                    <a:moveTo>
                      <a:pt x="0" y="0"/>
                    </a:moveTo>
                    <a:cubicBezTo>
                      <a:pt x="31396" y="72410"/>
                      <a:pt x="140306" y="78044"/>
                      <a:pt x="180818" y="79057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68" name="Freeform 498"/>
              <p:cNvSpPr/>
              <p:nvPr/>
            </p:nvSpPr>
            <p:spPr>
              <a:xfrm>
                <a:off x="4154068" y="4787580"/>
                <a:ext cx="6488" cy="223116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  <a:gd name="connsiteX0" fmla="*/ 0 w 109199"/>
                  <a:gd name="connsiteY0" fmla="*/ 19908 h 165845"/>
                  <a:gd name="connsiteX1" fmla="*/ 103305 w 109199"/>
                  <a:gd name="connsiteY1" fmla="*/ 165742 h 165845"/>
                  <a:gd name="connsiteX2" fmla="*/ 109199 w 109199"/>
                  <a:gd name="connsiteY2" fmla="*/ 0 h 165845"/>
                  <a:gd name="connsiteX0" fmla="*/ 3624 w 9518"/>
                  <a:gd name="connsiteY0" fmla="*/ 165742 h 165742"/>
                  <a:gd name="connsiteX1" fmla="*/ 9518 w 9518"/>
                  <a:gd name="connsiteY1" fmla="*/ 0 h 165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18" h="165742">
                    <a:moveTo>
                      <a:pt x="3624" y="165742"/>
                    </a:moveTo>
                    <a:cubicBezTo>
                      <a:pt x="21824" y="162424"/>
                      <a:pt x="-16815" y="22280"/>
                      <a:pt x="9518" y="0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69" name="Freeform 499"/>
              <p:cNvSpPr/>
              <p:nvPr/>
            </p:nvSpPr>
            <p:spPr>
              <a:xfrm>
                <a:off x="4137116" y="4893353"/>
                <a:ext cx="74642" cy="117403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  <a:gd name="connsiteX0" fmla="*/ 0 w 206719"/>
                  <a:gd name="connsiteY0" fmla="*/ 5473 h 139767"/>
                  <a:gd name="connsiteX1" fmla="*/ 66953 w 206719"/>
                  <a:gd name="connsiteY1" fmla="*/ 139758 h 139767"/>
                  <a:gd name="connsiteX2" fmla="*/ 206719 w 206719"/>
                  <a:gd name="connsiteY2" fmla="*/ 0 h 139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6719" h="139767">
                    <a:moveTo>
                      <a:pt x="0" y="5473"/>
                    </a:moveTo>
                    <a:cubicBezTo>
                      <a:pt x="31396" y="77883"/>
                      <a:pt x="32500" y="140670"/>
                      <a:pt x="66953" y="139758"/>
                    </a:cubicBezTo>
                    <a:cubicBezTo>
                      <a:pt x="101406" y="138846"/>
                      <a:pt x="180386" y="22280"/>
                      <a:pt x="206719" y="0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70" name="Freeform 500"/>
              <p:cNvSpPr/>
              <p:nvPr/>
            </p:nvSpPr>
            <p:spPr>
              <a:xfrm flipH="1">
                <a:off x="4160556" y="4917460"/>
                <a:ext cx="50586" cy="93321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  <a:gd name="connsiteX0" fmla="*/ 0 w 109199"/>
                  <a:gd name="connsiteY0" fmla="*/ 19908 h 165845"/>
                  <a:gd name="connsiteX1" fmla="*/ 103305 w 109199"/>
                  <a:gd name="connsiteY1" fmla="*/ 165742 h 165845"/>
                  <a:gd name="connsiteX2" fmla="*/ 109199 w 109199"/>
                  <a:gd name="connsiteY2" fmla="*/ 0 h 165845"/>
                  <a:gd name="connsiteX0" fmla="*/ 0 w 105309"/>
                  <a:gd name="connsiteY0" fmla="*/ 0 h 145874"/>
                  <a:gd name="connsiteX1" fmla="*/ 103305 w 105309"/>
                  <a:gd name="connsiteY1" fmla="*/ 145834 h 145874"/>
                  <a:gd name="connsiteX2" fmla="*/ 81873 w 105309"/>
                  <a:gd name="connsiteY2" fmla="*/ 14739 h 145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309" h="145874">
                    <a:moveTo>
                      <a:pt x="0" y="0"/>
                    </a:moveTo>
                    <a:cubicBezTo>
                      <a:pt x="31396" y="72410"/>
                      <a:pt x="89660" y="143378"/>
                      <a:pt x="103305" y="145834"/>
                    </a:cubicBezTo>
                    <a:cubicBezTo>
                      <a:pt x="116950" y="148290"/>
                      <a:pt x="55540" y="37019"/>
                      <a:pt x="81873" y="14739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71" name="Freeform 501"/>
              <p:cNvSpPr/>
              <p:nvPr/>
            </p:nvSpPr>
            <p:spPr>
              <a:xfrm>
                <a:off x="4104621" y="4956264"/>
                <a:ext cx="123169" cy="54570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3071" h="145840">
                    <a:moveTo>
                      <a:pt x="0" y="0"/>
                    </a:moveTo>
                    <a:cubicBezTo>
                      <a:pt x="31396" y="72410"/>
                      <a:pt x="62793" y="144821"/>
                      <a:pt x="103305" y="145834"/>
                    </a:cubicBezTo>
                    <a:cubicBezTo>
                      <a:pt x="143817" y="146847"/>
                      <a:pt x="216738" y="28356"/>
                      <a:pt x="243071" y="6076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72" name="Cloud 502"/>
              <p:cNvSpPr/>
              <p:nvPr/>
            </p:nvSpPr>
            <p:spPr>
              <a:xfrm flipV="1">
                <a:off x="4120298" y="4756271"/>
                <a:ext cx="80515" cy="62617"/>
              </a:xfrm>
              <a:prstGeom prst="cloud">
                <a:avLst/>
              </a:prstGeom>
              <a:solidFill>
                <a:srgbClr val="808080">
                  <a:lumMod val="40000"/>
                  <a:lumOff val="6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FFFFFF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73" name="Freeform 503"/>
              <p:cNvSpPr/>
              <p:nvPr/>
            </p:nvSpPr>
            <p:spPr>
              <a:xfrm>
                <a:off x="4109044" y="4917513"/>
                <a:ext cx="56143" cy="93321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  <a:gd name="connsiteX0" fmla="*/ 0 w 109199"/>
                  <a:gd name="connsiteY0" fmla="*/ 19908 h 165845"/>
                  <a:gd name="connsiteX1" fmla="*/ 103305 w 109199"/>
                  <a:gd name="connsiteY1" fmla="*/ 165742 h 165845"/>
                  <a:gd name="connsiteX2" fmla="*/ 109199 w 109199"/>
                  <a:gd name="connsiteY2" fmla="*/ 0 h 165845"/>
                  <a:gd name="connsiteX0" fmla="*/ 0 w 105309"/>
                  <a:gd name="connsiteY0" fmla="*/ 0 h 145874"/>
                  <a:gd name="connsiteX1" fmla="*/ 103305 w 105309"/>
                  <a:gd name="connsiteY1" fmla="*/ 145834 h 145874"/>
                  <a:gd name="connsiteX2" fmla="*/ 81873 w 105309"/>
                  <a:gd name="connsiteY2" fmla="*/ 14739 h 145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309" h="145874">
                    <a:moveTo>
                      <a:pt x="0" y="0"/>
                    </a:moveTo>
                    <a:cubicBezTo>
                      <a:pt x="31396" y="72410"/>
                      <a:pt x="89660" y="143378"/>
                      <a:pt x="103305" y="145834"/>
                    </a:cubicBezTo>
                    <a:cubicBezTo>
                      <a:pt x="116950" y="148290"/>
                      <a:pt x="55540" y="37019"/>
                      <a:pt x="81873" y="14739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74" name="Cloud 504"/>
              <p:cNvSpPr/>
              <p:nvPr/>
            </p:nvSpPr>
            <p:spPr>
              <a:xfrm flipV="1">
                <a:off x="4085047" y="4903010"/>
                <a:ext cx="47950" cy="45719"/>
              </a:xfrm>
              <a:prstGeom prst="cloud">
                <a:avLst/>
              </a:prstGeom>
              <a:solidFill>
                <a:srgbClr val="808080">
                  <a:lumMod val="40000"/>
                  <a:lumOff val="6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FFFFFF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75" name="Cloud 505"/>
              <p:cNvSpPr/>
              <p:nvPr/>
            </p:nvSpPr>
            <p:spPr>
              <a:xfrm flipV="1">
                <a:off x="4188282" y="4880150"/>
                <a:ext cx="45719" cy="45719"/>
              </a:xfrm>
              <a:prstGeom prst="cloud">
                <a:avLst/>
              </a:prstGeom>
              <a:solidFill>
                <a:srgbClr val="808080">
                  <a:lumMod val="40000"/>
                  <a:lumOff val="6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FFFFFF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76" name="Cloud 506"/>
              <p:cNvSpPr/>
              <p:nvPr/>
            </p:nvSpPr>
            <p:spPr>
              <a:xfrm flipV="1">
                <a:off x="4208398" y="4944386"/>
                <a:ext cx="45719" cy="45719"/>
              </a:xfrm>
              <a:prstGeom prst="cloud">
                <a:avLst/>
              </a:prstGeom>
              <a:solidFill>
                <a:srgbClr val="808080">
                  <a:lumMod val="40000"/>
                  <a:lumOff val="6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FFFFFF"/>
                  </a:solidFill>
                  <a:latin typeface="Meta Bold Roman"/>
                  <a:cs typeface="Meta Bold Roman"/>
                </a:endParaRPr>
              </a:p>
            </p:txBody>
          </p:sp>
        </p:grpSp>
        <p:sp>
          <p:nvSpPr>
            <p:cNvPr id="1877" name="Oval 6"/>
            <p:cNvSpPr/>
            <p:nvPr/>
          </p:nvSpPr>
          <p:spPr>
            <a:xfrm>
              <a:off x="4632290" y="2853865"/>
              <a:ext cx="1322928" cy="1338146"/>
            </a:xfrm>
            <a:prstGeom prst="ellipse">
              <a:avLst/>
            </a:prstGeom>
            <a:noFill/>
            <a:ln w="952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lIns="91427" tIns="45714" rIns="91427" bIns="45714" rtlCol="0" anchor="ctr"/>
            <a:lstStyle/>
            <a:p>
              <a:pPr algn="ctr" defTabSz="793443">
                <a:defRPr/>
              </a:pPr>
              <a:endParaRPr lang="en-US" sz="1500" kern="0">
                <a:solidFill>
                  <a:srgbClr val="FFFFFF"/>
                </a:solidFill>
                <a:latin typeface="Meta Bold Roman"/>
                <a:cs typeface="Meta Bold Roman"/>
              </a:endParaRPr>
            </a:p>
          </p:txBody>
        </p:sp>
        <p:grpSp>
          <p:nvGrpSpPr>
            <p:cNvPr id="1878" name="Group 507"/>
            <p:cNvGrpSpPr/>
            <p:nvPr/>
          </p:nvGrpSpPr>
          <p:grpSpPr>
            <a:xfrm>
              <a:off x="5372504" y="3559836"/>
              <a:ext cx="196306" cy="142020"/>
              <a:chOff x="2767894" y="4371099"/>
              <a:chExt cx="278598" cy="207840"/>
            </a:xfrm>
          </p:grpSpPr>
          <p:sp>
            <p:nvSpPr>
              <p:cNvPr id="1879" name="Freeform 508"/>
              <p:cNvSpPr/>
              <p:nvPr/>
            </p:nvSpPr>
            <p:spPr>
              <a:xfrm>
                <a:off x="2822870" y="4403664"/>
                <a:ext cx="223622" cy="175153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3071" h="145840">
                    <a:moveTo>
                      <a:pt x="0" y="0"/>
                    </a:moveTo>
                    <a:cubicBezTo>
                      <a:pt x="31396" y="72410"/>
                      <a:pt x="62793" y="144821"/>
                      <a:pt x="103305" y="145834"/>
                    </a:cubicBezTo>
                    <a:cubicBezTo>
                      <a:pt x="143817" y="146847"/>
                      <a:pt x="216738" y="28356"/>
                      <a:pt x="243071" y="6076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80" name="Freeform 509"/>
              <p:cNvSpPr/>
              <p:nvPr/>
            </p:nvSpPr>
            <p:spPr>
              <a:xfrm>
                <a:off x="2767894" y="4371099"/>
                <a:ext cx="144387" cy="207840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  <a:gd name="connsiteX0" fmla="*/ 0 w 109199"/>
                  <a:gd name="connsiteY0" fmla="*/ 19908 h 165845"/>
                  <a:gd name="connsiteX1" fmla="*/ 103305 w 109199"/>
                  <a:gd name="connsiteY1" fmla="*/ 165742 h 165845"/>
                  <a:gd name="connsiteX2" fmla="*/ 109199 w 109199"/>
                  <a:gd name="connsiteY2" fmla="*/ 0 h 16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199" h="165845">
                    <a:moveTo>
                      <a:pt x="0" y="19908"/>
                    </a:moveTo>
                    <a:cubicBezTo>
                      <a:pt x="31396" y="92318"/>
                      <a:pt x="85105" y="169060"/>
                      <a:pt x="103305" y="165742"/>
                    </a:cubicBezTo>
                    <a:cubicBezTo>
                      <a:pt x="121505" y="162424"/>
                      <a:pt x="82866" y="22280"/>
                      <a:pt x="109199" y="0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81" name="Freeform 510"/>
              <p:cNvSpPr/>
              <p:nvPr/>
            </p:nvSpPr>
            <p:spPr>
              <a:xfrm>
                <a:off x="2866288" y="4403664"/>
                <a:ext cx="144024" cy="175158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  <a:gd name="connsiteX0" fmla="*/ 0 w 206719"/>
                  <a:gd name="connsiteY0" fmla="*/ 5473 h 139767"/>
                  <a:gd name="connsiteX1" fmla="*/ 66953 w 206719"/>
                  <a:gd name="connsiteY1" fmla="*/ 139758 h 139767"/>
                  <a:gd name="connsiteX2" fmla="*/ 206719 w 206719"/>
                  <a:gd name="connsiteY2" fmla="*/ 0 h 139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6719" h="139767">
                    <a:moveTo>
                      <a:pt x="0" y="5473"/>
                    </a:moveTo>
                    <a:cubicBezTo>
                      <a:pt x="31396" y="77883"/>
                      <a:pt x="32500" y="140670"/>
                      <a:pt x="66953" y="139758"/>
                    </a:cubicBezTo>
                    <a:cubicBezTo>
                      <a:pt x="101406" y="138846"/>
                      <a:pt x="180386" y="22280"/>
                      <a:pt x="206719" y="0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82" name="Freeform 511"/>
              <p:cNvSpPr/>
              <p:nvPr/>
            </p:nvSpPr>
            <p:spPr>
              <a:xfrm flipH="1">
                <a:off x="2911516" y="4439630"/>
                <a:ext cx="97606" cy="139229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  <a:gd name="connsiteX0" fmla="*/ 0 w 109199"/>
                  <a:gd name="connsiteY0" fmla="*/ 19908 h 165845"/>
                  <a:gd name="connsiteX1" fmla="*/ 103305 w 109199"/>
                  <a:gd name="connsiteY1" fmla="*/ 165742 h 165845"/>
                  <a:gd name="connsiteX2" fmla="*/ 109199 w 109199"/>
                  <a:gd name="connsiteY2" fmla="*/ 0 h 165845"/>
                  <a:gd name="connsiteX0" fmla="*/ 0 w 105309"/>
                  <a:gd name="connsiteY0" fmla="*/ 0 h 145874"/>
                  <a:gd name="connsiteX1" fmla="*/ 103305 w 105309"/>
                  <a:gd name="connsiteY1" fmla="*/ 145834 h 145874"/>
                  <a:gd name="connsiteX2" fmla="*/ 81873 w 105309"/>
                  <a:gd name="connsiteY2" fmla="*/ 14739 h 145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309" h="145874">
                    <a:moveTo>
                      <a:pt x="0" y="0"/>
                    </a:moveTo>
                    <a:cubicBezTo>
                      <a:pt x="31396" y="72410"/>
                      <a:pt x="89660" y="143378"/>
                      <a:pt x="103305" y="145834"/>
                    </a:cubicBezTo>
                    <a:cubicBezTo>
                      <a:pt x="116950" y="148290"/>
                      <a:pt x="55540" y="37019"/>
                      <a:pt x="81873" y="14739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83" name="Freeform 512"/>
              <p:cNvSpPr/>
              <p:nvPr/>
            </p:nvSpPr>
            <p:spPr>
              <a:xfrm>
                <a:off x="2803589" y="4497523"/>
                <a:ext cx="237658" cy="81415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3071" h="145840">
                    <a:moveTo>
                      <a:pt x="0" y="0"/>
                    </a:moveTo>
                    <a:cubicBezTo>
                      <a:pt x="31396" y="72410"/>
                      <a:pt x="62793" y="144821"/>
                      <a:pt x="103305" y="145834"/>
                    </a:cubicBezTo>
                    <a:cubicBezTo>
                      <a:pt x="143817" y="146847"/>
                      <a:pt x="216738" y="28356"/>
                      <a:pt x="243071" y="6076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Meta Bold Roman"/>
                  <a:cs typeface="Meta Bold Roman"/>
                </a:endParaRPr>
              </a:p>
            </p:txBody>
          </p:sp>
        </p:grpSp>
        <p:grpSp>
          <p:nvGrpSpPr>
            <p:cNvPr id="1884" name="Group 958"/>
            <p:cNvGrpSpPr>
              <a:grpSpLocks noChangeAspect="1"/>
            </p:cNvGrpSpPr>
            <p:nvPr/>
          </p:nvGrpSpPr>
          <p:grpSpPr bwMode="auto">
            <a:xfrm>
              <a:off x="4841482" y="3384887"/>
              <a:ext cx="152216" cy="198570"/>
              <a:chOff x="2154" y="1117"/>
              <a:chExt cx="318" cy="498"/>
            </a:xfrm>
          </p:grpSpPr>
          <p:sp>
            <p:nvSpPr>
              <p:cNvPr id="1885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86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87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88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grpSp>
            <p:nvGrpSpPr>
              <p:cNvPr id="1889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1890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91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92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93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94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95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96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97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98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99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00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01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02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03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04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05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06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07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08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09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10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11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</p:grpSp>
        </p:grpSp>
        <p:sp>
          <p:nvSpPr>
            <p:cNvPr id="1912" name="Cloud 541"/>
            <p:cNvSpPr/>
            <p:nvPr/>
          </p:nvSpPr>
          <p:spPr>
            <a:xfrm>
              <a:off x="4810939" y="3695086"/>
              <a:ext cx="104619" cy="94111"/>
            </a:xfrm>
            <a:prstGeom prst="cloud">
              <a:avLst/>
            </a:prstGeom>
            <a:solidFill>
              <a:srgbClr val="808080">
                <a:lumMod val="40000"/>
                <a:lumOff val="60000"/>
              </a:srgbClr>
            </a:solidFill>
            <a:ln w="952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lIns="91427" tIns="45714" rIns="91427" bIns="45714" rtlCol="0" anchor="ctr"/>
            <a:lstStyle/>
            <a:p>
              <a:pPr algn="ctr" defTabSz="793443">
                <a:defRPr/>
              </a:pPr>
              <a:endParaRPr lang="en-US" sz="1500" kern="0">
                <a:solidFill>
                  <a:srgbClr val="FFFFFF"/>
                </a:solidFill>
                <a:latin typeface="Meta Bold Roman"/>
                <a:cs typeface="Meta Bold Roman"/>
              </a:endParaRPr>
            </a:p>
          </p:txBody>
        </p:sp>
        <p:grpSp>
          <p:nvGrpSpPr>
            <p:cNvPr id="1913" name="Group 958"/>
            <p:cNvGrpSpPr>
              <a:grpSpLocks noChangeAspect="1"/>
            </p:cNvGrpSpPr>
            <p:nvPr/>
          </p:nvGrpSpPr>
          <p:grpSpPr bwMode="auto">
            <a:xfrm>
              <a:off x="5104213" y="3332200"/>
              <a:ext cx="215675" cy="281351"/>
              <a:chOff x="2154" y="1117"/>
              <a:chExt cx="318" cy="498"/>
            </a:xfrm>
          </p:grpSpPr>
          <p:sp>
            <p:nvSpPr>
              <p:cNvPr id="1914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915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916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917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grpSp>
            <p:nvGrpSpPr>
              <p:cNvPr id="1918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1919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20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21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22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23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24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25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26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27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28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29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30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31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32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33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34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35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36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37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38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39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40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</p:grpSp>
        </p:grpSp>
        <p:sp>
          <p:nvSpPr>
            <p:cNvPr id="1941" name="Oval 571"/>
            <p:cNvSpPr/>
            <p:nvPr/>
          </p:nvSpPr>
          <p:spPr>
            <a:xfrm>
              <a:off x="7048826" y="3940060"/>
              <a:ext cx="668571" cy="676656"/>
            </a:xfrm>
            <a:prstGeom prst="ellipse">
              <a:avLst/>
            </a:prstGeom>
            <a:noFill/>
            <a:ln w="952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lIns="91427" tIns="45714" rIns="91427" bIns="45714" rtlCol="0" anchor="ctr"/>
            <a:lstStyle/>
            <a:p>
              <a:pPr algn="ctr" defTabSz="793443">
                <a:defRPr/>
              </a:pPr>
              <a:endParaRPr lang="en-US" sz="1500" kern="0">
                <a:solidFill>
                  <a:srgbClr val="FFFFFF"/>
                </a:solidFill>
                <a:latin typeface="Meta Bold Roman"/>
                <a:cs typeface="Meta Bold Roman"/>
              </a:endParaRPr>
            </a:p>
          </p:txBody>
        </p:sp>
        <p:sp>
          <p:nvSpPr>
            <p:cNvPr id="1942" name="Cloud 573"/>
            <p:cNvSpPr/>
            <p:nvPr/>
          </p:nvSpPr>
          <p:spPr>
            <a:xfrm>
              <a:off x="5415382" y="3981423"/>
              <a:ext cx="104619" cy="94111"/>
            </a:xfrm>
            <a:prstGeom prst="cloud">
              <a:avLst/>
            </a:prstGeom>
            <a:solidFill>
              <a:srgbClr val="808080">
                <a:lumMod val="40000"/>
                <a:lumOff val="60000"/>
              </a:srgbClr>
            </a:solidFill>
            <a:ln w="952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lIns="91427" tIns="45714" rIns="91427" bIns="45714" rtlCol="0" anchor="ctr"/>
            <a:lstStyle/>
            <a:p>
              <a:pPr algn="ctr" defTabSz="793443">
                <a:defRPr/>
              </a:pPr>
              <a:endParaRPr lang="en-US" sz="1500" kern="0">
                <a:solidFill>
                  <a:srgbClr val="FFFFFF"/>
                </a:solidFill>
                <a:latin typeface="Meta Bold Roman"/>
                <a:cs typeface="Meta Bold Roman"/>
              </a:endParaRPr>
            </a:p>
          </p:txBody>
        </p:sp>
        <p:grpSp>
          <p:nvGrpSpPr>
            <p:cNvPr id="1943" name="Group 958"/>
            <p:cNvGrpSpPr>
              <a:grpSpLocks noChangeAspect="1"/>
            </p:cNvGrpSpPr>
            <p:nvPr/>
          </p:nvGrpSpPr>
          <p:grpSpPr bwMode="auto">
            <a:xfrm>
              <a:off x="4967372" y="3199994"/>
              <a:ext cx="97359" cy="127007"/>
              <a:chOff x="2154" y="1117"/>
              <a:chExt cx="318" cy="498"/>
            </a:xfrm>
          </p:grpSpPr>
          <p:sp>
            <p:nvSpPr>
              <p:cNvPr id="1944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945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946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947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000000">
                  <a:lumMod val="50000"/>
                  <a:lumOff val="50000"/>
                </a:srgbClr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grpSp>
            <p:nvGrpSpPr>
              <p:cNvPr id="1948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1949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50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51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52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53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54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55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56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57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58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59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60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61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62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63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64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65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66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67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68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69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70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</p:grpSp>
        </p:grpSp>
        <p:grpSp>
          <p:nvGrpSpPr>
            <p:cNvPr id="1971" name="Group 958"/>
            <p:cNvGrpSpPr>
              <a:grpSpLocks noChangeAspect="1"/>
            </p:cNvGrpSpPr>
            <p:nvPr/>
          </p:nvGrpSpPr>
          <p:grpSpPr bwMode="auto">
            <a:xfrm>
              <a:off x="5565697" y="3643705"/>
              <a:ext cx="215675" cy="281351"/>
              <a:chOff x="2154" y="1117"/>
              <a:chExt cx="318" cy="498"/>
            </a:xfrm>
          </p:grpSpPr>
          <p:sp>
            <p:nvSpPr>
              <p:cNvPr id="1972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973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974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975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grpSp>
            <p:nvGrpSpPr>
              <p:cNvPr id="1976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1977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78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79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80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81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82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83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84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85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86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87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88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89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90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91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92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93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94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95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96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97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98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</p:grpSp>
        </p:grpSp>
        <p:grpSp>
          <p:nvGrpSpPr>
            <p:cNvPr id="1999" name="Group 630"/>
            <p:cNvGrpSpPr/>
            <p:nvPr/>
          </p:nvGrpSpPr>
          <p:grpSpPr>
            <a:xfrm>
              <a:off x="4767289" y="3161000"/>
              <a:ext cx="126379" cy="181808"/>
              <a:chOff x="4077656" y="4756271"/>
              <a:chExt cx="176461" cy="254563"/>
            </a:xfrm>
          </p:grpSpPr>
          <p:sp>
            <p:nvSpPr>
              <p:cNvPr id="2000" name="Freeform 631"/>
              <p:cNvSpPr/>
              <p:nvPr/>
            </p:nvSpPr>
            <p:spPr>
              <a:xfrm>
                <a:off x="4077656" y="4947108"/>
                <a:ext cx="86213" cy="63640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  <a:gd name="connsiteX0" fmla="*/ 0 w 103304"/>
                  <a:gd name="connsiteY0" fmla="*/ 0 h 145834"/>
                  <a:gd name="connsiteX1" fmla="*/ 103305 w 103304"/>
                  <a:gd name="connsiteY1" fmla="*/ 145834 h 145834"/>
                  <a:gd name="connsiteX0" fmla="*/ 0 w 180817"/>
                  <a:gd name="connsiteY0" fmla="*/ 0 h 79057"/>
                  <a:gd name="connsiteX1" fmla="*/ 180818 w 180817"/>
                  <a:gd name="connsiteY1" fmla="*/ 79057 h 79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817" h="79057">
                    <a:moveTo>
                      <a:pt x="0" y="0"/>
                    </a:moveTo>
                    <a:cubicBezTo>
                      <a:pt x="31396" y="72410"/>
                      <a:pt x="140306" y="78044"/>
                      <a:pt x="180818" y="79057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001" name="Freeform 632"/>
              <p:cNvSpPr/>
              <p:nvPr/>
            </p:nvSpPr>
            <p:spPr>
              <a:xfrm>
                <a:off x="4154068" y="4787580"/>
                <a:ext cx="6488" cy="223116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  <a:gd name="connsiteX0" fmla="*/ 0 w 109199"/>
                  <a:gd name="connsiteY0" fmla="*/ 19908 h 165845"/>
                  <a:gd name="connsiteX1" fmla="*/ 103305 w 109199"/>
                  <a:gd name="connsiteY1" fmla="*/ 165742 h 165845"/>
                  <a:gd name="connsiteX2" fmla="*/ 109199 w 109199"/>
                  <a:gd name="connsiteY2" fmla="*/ 0 h 165845"/>
                  <a:gd name="connsiteX0" fmla="*/ 3624 w 9518"/>
                  <a:gd name="connsiteY0" fmla="*/ 165742 h 165742"/>
                  <a:gd name="connsiteX1" fmla="*/ 9518 w 9518"/>
                  <a:gd name="connsiteY1" fmla="*/ 0 h 165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18" h="165742">
                    <a:moveTo>
                      <a:pt x="3624" y="165742"/>
                    </a:moveTo>
                    <a:cubicBezTo>
                      <a:pt x="21824" y="162424"/>
                      <a:pt x="-16815" y="22280"/>
                      <a:pt x="9518" y="0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002" name="Freeform 633"/>
              <p:cNvSpPr/>
              <p:nvPr/>
            </p:nvSpPr>
            <p:spPr>
              <a:xfrm>
                <a:off x="4137116" y="4893353"/>
                <a:ext cx="74642" cy="117403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  <a:gd name="connsiteX0" fmla="*/ 0 w 206719"/>
                  <a:gd name="connsiteY0" fmla="*/ 5473 h 139767"/>
                  <a:gd name="connsiteX1" fmla="*/ 66953 w 206719"/>
                  <a:gd name="connsiteY1" fmla="*/ 139758 h 139767"/>
                  <a:gd name="connsiteX2" fmla="*/ 206719 w 206719"/>
                  <a:gd name="connsiteY2" fmla="*/ 0 h 139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6719" h="139767">
                    <a:moveTo>
                      <a:pt x="0" y="5473"/>
                    </a:moveTo>
                    <a:cubicBezTo>
                      <a:pt x="31396" y="77883"/>
                      <a:pt x="32500" y="140670"/>
                      <a:pt x="66953" y="139758"/>
                    </a:cubicBezTo>
                    <a:cubicBezTo>
                      <a:pt x="101406" y="138846"/>
                      <a:pt x="180386" y="22280"/>
                      <a:pt x="206719" y="0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003" name="Freeform 634"/>
              <p:cNvSpPr/>
              <p:nvPr/>
            </p:nvSpPr>
            <p:spPr>
              <a:xfrm flipH="1">
                <a:off x="4160556" y="4917460"/>
                <a:ext cx="50586" cy="93321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  <a:gd name="connsiteX0" fmla="*/ 0 w 109199"/>
                  <a:gd name="connsiteY0" fmla="*/ 19908 h 165845"/>
                  <a:gd name="connsiteX1" fmla="*/ 103305 w 109199"/>
                  <a:gd name="connsiteY1" fmla="*/ 165742 h 165845"/>
                  <a:gd name="connsiteX2" fmla="*/ 109199 w 109199"/>
                  <a:gd name="connsiteY2" fmla="*/ 0 h 165845"/>
                  <a:gd name="connsiteX0" fmla="*/ 0 w 105309"/>
                  <a:gd name="connsiteY0" fmla="*/ 0 h 145874"/>
                  <a:gd name="connsiteX1" fmla="*/ 103305 w 105309"/>
                  <a:gd name="connsiteY1" fmla="*/ 145834 h 145874"/>
                  <a:gd name="connsiteX2" fmla="*/ 81873 w 105309"/>
                  <a:gd name="connsiteY2" fmla="*/ 14739 h 145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309" h="145874">
                    <a:moveTo>
                      <a:pt x="0" y="0"/>
                    </a:moveTo>
                    <a:cubicBezTo>
                      <a:pt x="31396" y="72410"/>
                      <a:pt x="89660" y="143378"/>
                      <a:pt x="103305" y="145834"/>
                    </a:cubicBezTo>
                    <a:cubicBezTo>
                      <a:pt x="116950" y="148290"/>
                      <a:pt x="55540" y="37019"/>
                      <a:pt x="81873" y="14739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004" name="Freeform 635"/>
              <p:cNvSpPr/>
              <p:nvPr/>
            </p:nvSpPr>
            <p:spPr>
              <a:xfrm>
                <a:off x="4104621" y="4956264"/>
                <a:ext cx="123169" cy="54570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3071" h="145840">
                    <a:moveTo>
                      <a:pt x="0" y="0"/>
                    </a:moveTo>
                    <a:cubicBezTo>
                      <a:pt x="31396" y="72410"/>
                      <a:pt x="62793" y="144821"/>
                      <a:pt x="103305" y="145834"/>
                    </a:cubicBezTo>
                    <a:cubicBezTo>
                      <a:pt x="143817" y="146847"/>
                      <a:pt x="216738" y="28356"/>
                      <a:pt x="243071" y="6076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005" name="Cloud 636"/>
              <p:cNvSpPr/>
              <p:nvPr/>
            </p:nvSpPr>
            <p:spPr>
              <a:xfrm flipV="1">
                <a:off x="4120298" y="4756271"/>
                <a:ext cx="80515" cy="62617"/>
              </a:xfrm>
              <a:prstGeom prst="cloud">
                <a:avLst/>
              </a:prstGeom>
              <a:solidFill>
                <a:srgbClr val="808080">
                  <a:lumMod val="40000"/>
                  <a:lumOff val="6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FFFFFF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006" name="Freeform 637"/>
              <p:cNvSpPr/>
              <p:nvPr/>
            </p:nvSpPr>
            <p:spPr>
              <a:xfrm>
                <a:off x="4109044" y="4917513"/>
                <a:ext cx="56143" cy="93321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  <a:gd name="connsiteX0" fmla="*/ 0 w 109199"/>
                  <a:gd name="connsiteY0" fmla="*/ 19908 h 165845"/>
                  <a:gd name="connsiteX1" fmla="*/ 103305 w 109199"/>
                  <a:gd name="connsiteY1" fmla="*/ 165742 h 165845"/>
                  <a:gd name="connsiteX2" fmla="*/ 109199 w 109199"/>
                  <a:gd name="connsiteY2" fmla="*/ 0 h 165845"/>
                  <a:gd name="connsiteX0" fmla="*/ 0 w 105309"/>
                  <a:gd name="connsiteY0" fmla="*/ 0 h 145874"/>
                  <a:gd name="connsiteX1" fmla="*/ 103305 w 105309"/>
                  <a:gd name="connsiteY1" fmla="*/ 145834 h 145874"/>
                  <a:gd name="connsiteX2" fmla="*/ 81873 w 105309"/>
                  <a:gd name="connsiteY2" fmla="*/ 14739 h 145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309" h="145874">
                    <a:moveTo>
                      <a:pt x="0" y="0"/>
                    </a:moveTo>
                    <a:cubicBezTo>
                      <a:pt x="31396" y="72410"/>
                      <a:pt x="89660" y="143378"/>
                      <a:pt x="103305" y="145834"/>
                    </a:cubicBezTo>
                    <a:cubicBezTo>
                      <a:pt x="116950" y="148290"/>
                      <a:pt x="55540" y="37019"/>
                      <a:pt x="81873" y="14739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007" name="Cloud 638"/>
              <p:cNvSpPr/>
              <p:nvPr/>
            </p:nvSpPr>
            <p:spPr>
              <a:xfrm flipV="1">
                <a:off x="4085047" y="4903010"/>
                <a:ext cx="47950" cy="45719"/>
              </a:xfrm>
              <a:prstGeom prst="cloud">
                <a:avLst/>
              </a:prstGeom>
              <a:solidFill>
                <a:srgbClr val="808080">
                  <a:lumMod val="40000"/>
                  <a:lumOff val="6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FFFFFF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008" name="Cloud 639"/>
              <p:cNvSpPr/>
              <p:nvPr/>
            </p:nvSpPr>
            <p:spPr>
              <a:xfrm flipV="1">
                <a:off x="4188282" y="4880150"/>
                <a:ext cx="45719" cy="45719"/>
              </a:xfrm>
              <a:prstGeom prst="cloud">
                <a:avLst/>
              </a:prstGeom>
              <a:solidFill>
                <a:srgbClr val="808080">
                  <a:lumMod val="40000"/>
                  <a:lumOff val="6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FFFFFF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009" name="Cloud 640"/>
              <p:cNvSpPr/>
              <p:nvPr/>
            </p:nvSpPr>
            <p:spPr>
              <a:xfrm flipV="1">
                <a:off x="4208398" y="4944386"/>
                <a:ext cx="45719" cy="45719"/>
              </a:xfrm>
              <a:prstGeom prst="cloud">
                <a:avLst/>
              </a:prstGeom>
              <a:solidFill>
                <a:srgbClr val="808080">
                  <a:lumMod val="40000"/>
                  <a:lumOff val="6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FFFFFF"/>
                  </a:solidFill>
                  <a:latin typeface="Meta Bold Roman"/>
                  <a:cs typeface="Meta Bold Roman"/>
                </a:endParaRPr>
              </a:p>
            </p:txBody>
          </p:sp>
        </p:grpSp>
        <p:sp>
          <p:nvSpPr>
            <p:cNvPr id="2010" name="Cloud 641"/>
            <p:cNvSpPr/>
            <p:nvPr/>
          </p:nvSpPr>
          <p:spPr>
            <a:xfrm rot="11639604">
              <a:off x="5585035" y="3137383"/>
              <a:ext cx="157434" cy="141027"/>
            </a:xfrm>
            <a:prstGeom prst="cloud">
              <a:avLst/>
            </a:prstGeom>
            <a:solidFill>
              <a:srgbClr val="808080">
                <a:lumMod val="40000"/>
                <a:lumOff val="60000"/>
              </a:srgbClr>
            </a:solidFill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/>
          </p:spPr>
          <p:txBody>
            <a:bodyPr lIns="91427" tIns="45714" rIns="91427" bIns="45714" rtlCol="0" anchor="ctr"/>
            <a:lstStyle/>
            <a:p>
              <a:pPr algn="ctr" defTabSz="793443">
                <a:defRPr/>
              </a:pPr>
              <a:endParaRPr lang="en-US" sz="1500" kern="0">
                <a:solidFill>
                  <a:srgbClr val="FFFFFF"/>
                </a:solidFill>
                <a:latin typeface="Meta Bold Roman"/>
                <a:cs typeface="Meta Bold Roman"/>
              </a:endParaRPr>
            </a:p>
          </p:txBody>
        </p:sp>
        <p:sp>
          <p:nvSpPr>
            <p:cNvPr id="2011" name="Cloud 642"/>
            <p:cNvSpPr/>
            <p:nvPr/>
          </p:nvSpPr>
          <p:spPr>
            <a:xfrm rot="11639604">
              <a:off x="5637560" y="3205882"/>
              <a:ext cx="210483" cy="170911"/>
            </a:xfrm>
            <a:prstGeom prst="cloud">
              <a:avLst/>
            </a:prstGeom>
            <a:solidFill>
              <a:srgbClr val="808080">
                <a:lumMod val="40000"/>
                <a:lumOff val="60000"/>
              </a:srgbClr>
            </a:solidFill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/>
          </p:spPr>
          <p:txBody>
            <a:bodyPr lIns="91427" tIns="45714" rIns="91427" bIns="45714" rtlCol="0" anchor="ctr"/>
            <a:lstStyle/>
            <a:p>
              <a:pPr algn="ctr" defTabSz="793443">
                <a:defRPr/>
              </a:pPr>
              <a:endParaRPr lang="en-US" sz="1500" kern="0">
                <a:solidFill>
                  <a:srgbClr val="FFFFFF"/>
                </a:solidFill>
                <a:latin typeface="Meta Bold Roman"/>
                <a:cs typeface="Meta Bold Roman"/>
              </a:endParaRPr>
            </a:p>
          </p:txBody>
        </p:sp>
        <p:grpSp>
          <p:nvGrpSpPr>
            <p:cNvPr id="2012" name="Group 958"/>
            <p:cNvGrpSpPr>
              <a:grpSpLocks noChangeAspect="1"/>
            </p:cNvGrpSpPr>
            <p:nvPr/>
          </p:nvGrpSpPr>
          <p:grpSpPr bwMode="auto">
            <a:xfrm>
              <a:off x="5053016" y="2794543"/>
              <a:ext cx="233091" cy="304072"/>
              <a:chOff x="2154" y="1117"/>
              <a:chExt cx="318" cy="498"/>
            </a:xfrm>
          </p:grpSpPr>
          <p:sp>
            <p:nvSpPr>
              <p:cNvPr id="2013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014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015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016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grpSp>
            <p:nvGrpSpPr>
              <p:cNvPr id="2017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2018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19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20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21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22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23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24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25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26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27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28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29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30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31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32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33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34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35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36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37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38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39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</p:grpSp>
        </p:grpSp>
        <p:grpSp>
          <p:nvGrpSpPr>
            <p:cNvPr id="2040" name="Group 958"/>
            <p:cNvGrpSpPr>
              <a:grpSpLocks noChangeAspect="1"/>
            </p:cNvGrpSpPr>
            <p:nvPr/>
          </p:nvGrpSpPr>
          <p:grpSpPr bwMode="auto">
            <a:xfrm>
              <a:off x="7167193" y="4243925"/>
              <a:ext cx="73174" cy="95458"/>
              <a:chOff x="2154" y="1117"/>
              <a:chExt cx="318" cy="498"/>
            </a:xfrm>
          </p:grpSpPr>
          <p:sp>
            <p:nvSpPr>
              <p:cNvPr id="2041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042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043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044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grpSp>
            <p:nvGrpSpPr>
              <p:cNvPr id="2045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2046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47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48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49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50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51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52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53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54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55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56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57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58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59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60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61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62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63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64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65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66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67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</p:grpSp>
        </p:grpSp>
        <p:grpSp>
          <p:nvGrpSpPr>
            <p:cNvPr id="2068" name="Group 958"/>
            <p:cNvGrpSpPr>
              <a:grpSpLocks noChangeAspect="1"/>
            </p:cNvGrpSpPr>
            <p:nvPr/>
          </p:nvGrpSpPr>
          <p:grpSpPr bwMode="auto">
            <a:xfrm>
              <a:off x="7388340" y="3990439"/>
              <a:ext cx="70496" cy="91964"/>
              <a:chOff x="2154" y="1117"/>
              <a:chExt cx="318" cy="498"/>
            </a:xfrm>
          </p:grpSpPr>
          <p:sp>
            <p:nvSpPr>
              <p:cNvPr id="2069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070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071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072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000000">
                  <a:lumMod val="50000"/>
                  <a:lumOff val="50000"/>
                </a:srgbClr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grpSp>
            <p:nvGrpSpPr>
              <p:cNvPr id="2073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2074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75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76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77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78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79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80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81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82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83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84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85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86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87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88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89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90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91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92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93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94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95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</p:grpSp>
        </p:grpSp>
        <p:grpSp>
          <p:nvGrpSpPr>
            <p:cNvPr id="2096" name="Group 958"/>
            <p:cNvGrpSpPr>
              <a:grpSpLocks noChangeAspect="1"/>
            </p:cNvGrpSpPr>
            <p:nvPr/>
          </p:nvGrpSpPr>
          <p:grpSpPr bwMode="auto">
            <a:xfrm>
              <a:off x="7410152" y="4472649"/>
              <a:ext cx="70496" cy="91964"/>
              <a:chOff x="2154" y="1117"/>
              <a:chExt cx="318" cy="498"/>
            </a:xfrm>
          </p:grpSpPr>
          <p:sp>
            <p:nvSpPr>
              <p:cNvPr id="2097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098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099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100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000000">
                  <a:lumMod val="50000"/>
                  <a:lumOff val="50000"/>
                </a:srgbClr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grpSp>
            <p:nvGrpSpPr>
              <p:cNvPr id="2101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2102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03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04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05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06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07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08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09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10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11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12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13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14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15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16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17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18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19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20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21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22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23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</p:grpSp>
        </p:grpSp>
        <p:grpSp>
          <p:nvGrpSpPr>
            <p:cNvPr id="2124" name="Group 958"/>
            <p:cNvGrpSpPr>
              <a:grpSpLocks noChangeAspect="1"/>
            </p:cNvGrpSpPr>
            <p:nvPr/>
          </p:nvGrpSpPr>
          <p:grpSpPr bwMode="auto">
            <a:xfrm>
              <a:off x="7495117" y="4273420"/>
              <a:ext cx="50074" cy="65323"/>
              <a:chOff x="2154" y="1117"/>
              <a:chExt cx="318" cy="498"/>
            </a:xfrm>
          </p:grpSpPr>
          <p:sp>
            <p:nvSpPr>
              <p:cNvPr id="2125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126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127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128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000000">
                  <a:lumMod val="50000"/>
                  <a:lumOff val="50000"/>
                </a:srgbClr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grpSp>
            <p:nvGrpSpPr>
              <p:cNvPr id="2129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2130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31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32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33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34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35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36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37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38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39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40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41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42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43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44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45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46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47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48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49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50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51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</p:grpSp>
        </p:grpSp>
        <p:grpSp>
          <p:nvGrpSpPr>
            <p:cNvPr id="2152" name="Group 958"/>
            <p:cNvGrpSpPr>
              <a:grpSpLocks noChangeAspect="1"/>
            </p:cNvGrpSpPr>
            <p:nvPr/>
          </p:nvGrpSpPr>
          <p:grpSpPr bwMode="auto">
            <a:xfrm>
              <a:off x="7328340" y="4137009"/>
              <a:ext cx="111962" cy="146058"/>
              <a:chOff x="2154" y="1117"/>
              <a:chExt cx="318" cy="498"/>
            </a:xfrm>
          </p:grpSpPr>
          <p:sp>
            <p:nvSpPr>
              <p:cNvPr id="2153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154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155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156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grpSp>
            <p:nvGrpSpPr>
              <p:cNvPr id="2157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2158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59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60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61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62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63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64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65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66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67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68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69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70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71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72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73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74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75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76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77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78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79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</p:grpSp>
        </p:grpSp>
        <p:grpSp>
          <p:nvGrpSpPr>
            <p:cNvPr id="2180" name="Group 958"/>
            <p:cNvGrpSpPr>
              <a:grpSpLocks noChangeAspect="1"/>
            </p:cNvGrpSpPr>
            <p:nvPr/>
          </p:nvGrpSpPr>
          <p:grpSpPr bwMode="auto">
            <a:xfrm>
              <a:off x="7275356" y="4371391"/>
              <a:ext cx="79529" cy="103748"/>
              <a:chOff x="2154" y="1117"/>
              <a:chExt cx="318" cy="498"/>
            </a:xfrm>
          </p:grpSpPr>
          <p:sp>
            <p:nvSpPr>
              <p:cNvPr id="2181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182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183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184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grpSp>
            <p:nvGrpSpPr>
              <p:cNvPr id="2185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2186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87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88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89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90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91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92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93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94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95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96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97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98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99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00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01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02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03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04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05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06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07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</p:grpSp>
        </p:grpSp>
        <p:grpSp>
          <p:nvGrpSpPr>
            <p:cNvPr id="2208" name="Group 958"/>
            <p:cNvGrpSpPr>
              <a:grpSpLocks noChangeAspect="1"/>
            </p:cNvGrpSpPr>
            <p:nvPr/>
          </p:nvGrpSpPr>
          <p:grpSpPr bwMode="auto">
            <a:xfrm>
              <a:off x="7509056" y="4064751"/>
              <a:ext cx="111962" cy="146058"/>
              <a:chOff x="2154" y="1117"/>
              <a:chExt cx="318" cy="498"/>
            </a:xfrm>
          </p:grpSpPr>
          <p:sp>
            <p:nvSpPr>
              <p:cNvPr id="2209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210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211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212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grpSp>
            <p:nvGrpSpPr>
              <p:cNvPr id="2213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2214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15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16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17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18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19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20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21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22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23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24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25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26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27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28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29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30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31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32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33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34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35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</p:grpSp>
        </p:grpSp>
        <p:grpSp>
          <p:nvGrpSpPr>
            <p:cNvPr id="2236" name="Group 958"/>
            <p:cNvGrpSpPr>
              <a:grpSpLocks noChangeAspect="1"/>
            </p:cNvGrpSpPr>
            <p:nvPr/>
          </p:nvGrpSpPr>
          <p:grpSpPr bwMode="auto">
            <a:xfrm>
              <a:off x="7556731" y="4363080"/>
              <a:ext cx="50074" cy="65323"/>
              <a:chOff x="2154" y="1117"/>
              <a:chExt cx="318" cy="498"/>
            </a:xfrm>
          </p:grpSpPr>
          <p:sp>
            <p:nvSpPr>
              <p:cNvPr id="2237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238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239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240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000000">
                  <a:lumMod val="50000"/>
                  <a:lumOff val="50000"/>
                </a:srgbClr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grpSp>
            <p:nvGrpSpPr>
              <p:cNvPr id="2241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2242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43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44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45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46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47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48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49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50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51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52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53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54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55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56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57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58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59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60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61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62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63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</p:grpSp>
        </p:grpSp>
        <p:grpSp>
          <p:nvGrpSpPr>
            <p:cNvPr id="2264" name="Group 958"/>
            <p:cNvGrpSpPr>
              <a:grpSpLocks noChangeAspect="1"/>
            </p:cNvGrpSpPr>
            <p:nvPr/>
          </p:nvGrpSpPr>
          <p:grpSpPr bwMode="auto">
            <a:xfrm>
              <a:off x="7234569" y="4092557"/>
              <a:ext cx="50074" cy="65323"/>
              <a:chOff x="2154" y="1117"/>
              <a:chExt cx="318" cy="498"/>
            </a:xfrm>
          </p:grpSpPr>
          <p:sp>
            <p:nvSpPr>
              <p:cNvPr id="2265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266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267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268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000000">
                  <a:lumMod val="50000"/>
                  <a:lumOff val="50000"/>
                </a:srgbClr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grpSp>
            <p:nvGrpSpPr>
              <p:cNvPr id="2269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2270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71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72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73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74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75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76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77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78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79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80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81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82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83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84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85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86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87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88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89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90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91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</p:grpSp>
        </p:grpSp>
        <p:grpSp>
          <p:nvGrpSpPr>
            <p:cNvPr id="2292" name="Group 958"/>
            <p:cNvGrpSpPr>
              <a:grpSpLocks noChangeAspect="1"/>
            </p:cNvGrpSpPr>
            <p:nvPr/>
          </p:nvGrpSpPr>
          <p:grpSpPr bwMode="auto">
            <a:xfrm>
              <a:off x="7556940" y="3697282"/>
              <a:ext cx="176523" cy="230278"/>
              <a:chOff x="2154" y="1117"/>
              <a:chExt cx="318" cy="498"/>
            </a:xfrm>
          </p:grpSpPr>
          <p:sp>
            <p:nvSpPr>
              <p:cNvPr id="2293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294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295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296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grpSp>
            <p:nvGrpSpPr>
              <p:cNvPr id="2297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2298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99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00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01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02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03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04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05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06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07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08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09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10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11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12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13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14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15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16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17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18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19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</p:grpSp>
        </p:grpSp>
        <p:grpSp>
          <p:nvGrpSpPr>
            <p:cNvPr id="2320" name="Group 958"/>
            <p:cNvGrpSpPr>
              <a:grpSpLocks noChangeAspect="1"/>
            </p:cNvGrpSpPr>
            <p:nvPr/>
          </p:nvGrpSpPr>
          <p:grpSpPr bwMode="auto">
            <a:xfrm>
              <a:off x="6723280" y="4055496"/>
              <a:ext cx="233091" cy="304072"/>
              <a:chOff x="2154" y="1117"/>
              <a:chExt cx="318" cy="498"/>
            </a:xfrm>
          </p:grpSpPr>
          <p:sp>
            <p:nvSpPr>
              <p:cNvPr id="2321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322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323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324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grpSp>
            <p:nvGrpSpPr>
              <p:cNvPr id="2325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2326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27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28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29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30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31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32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33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34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35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36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37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38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39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40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41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42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43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44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45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46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47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</p:grpSp>
        </p:grpSp>
        <p:sp>
          <p:nvSpPr>
            <p:cNvPr id="2348" name="403 CuadroTexto"/>
            <p:cNvSpPr txBox="1"/>
            <p:nvPr/>
          </p:nvSpPr>
          <p:spPr>
            <a:xfrm rot="17177190">
              <a:off x="3166191" y="2595271"/>
              <a:ext cx="2500030" cy="373818"/>
            </a:xfrm>
            <a:prstGeom prst="rect">
              <a:avLst/>
            </a:prstGeom>
            <a:noFill/>
          </p:spPr>
          <p:txBody>
            <a:bodyPr wrap="square" lIns="91427" tIns="45714" rIns="91427" bIns="45714" rtlCol="0">
              <a:spAutoFit/>
            </a:bodyPr>
            <a:lstStyle/>
            <a:p>
              <a:pPr algn="r" defTabSz="793443">
                <a:defRPr/>
              </a:pPr>
              <a:r>
                <a:rPr lang="es-ES" sz="1000" kern="0" dirty="0">
                  <a:solidFill>
                    <a:srgbClr val="808080">
                      <a:lumMod val="50000"/>
                    </a:srgbClr>
                  </a:solidFill>
                  <a:latin typeface="Meta Bold Roman"/>
                  <a:cs typeface="Meta Bold Roman"/>
                </a:rPr>
                <a:t>Forest inventory plot</a:t>
              </a:r>
            </a:p>
          </p:txBody>
        </p:sp>
        <p:sp>
          <p:nvSpPr>
            <p:cNvPr id="2349" name="2348 CuadroTexto"/>
            <p:cNvSpPr txBox="1"/>
            <p:nvPr/>
          </p:nvSpPr>
          <p:spPr>
            <a:xfrm rot="586772">
              <a:off x="6396675" y="4625612"/>
              <a:ext cx="1629904" cy="643314"/>
            </a:xfrm>
            <a:prstGeom prst="rect">
              <a:avLst/>
            </a:prstGeom>
            <a:noFill/>
          </p:spPr>
          <p:txBody>
            <a:bodyPr wrap="square" lIns="91427" tIns="45714" rIns="91427" bIns="45714" rtlCol="0">
              <a:spAutoFit/>
            </a:bodyPr>
            <a:lstStyle/>
            <a:p>
              <a:pPr algn="ctr" defTabSz="793443">
                <a:defRPr/>
              </a:pPr>
              <a:r>
                <a:rPr lang="es-ES" sz="1000" kern="0" dirty="0">
                  <a:solidFill>
                    <a:srgbClr val="808080">
                      <a:lumMod val="50000"/>
                    </a:srgbClr>
                  </a:solidFill>
                  <a:latin typeface="Meta Bold Roman"/>
                  <a:cs typeface="Meta Bold Roman"/>
                </a:rPr>
                <a:t>Regeneration plot </a:t>
              </a:r>
            </a:p>
          </p:txBody>
        </p:sp>
      </p:grpSp>
      <p:sp>
        <p:nvSpPr>
          <p:cNvPr id="11266" name="AutoShape 2" descr="https://mail-attachment.googleusercontent.com/attachment/u/0/?ui=2&amp;ik=0df0f65adc&amp;view=att&amp;th=140ecf18a53760da&amp;attid=0.1.1&amp;disp=inline&amp;safe=1&amp;zw&amp;saduie=AG9B_P8iK50mxrjdCyCeNCRSZIRQ&amp;sadet=1378377805869&amp;sads=8D6KmPdzpA4kVce-ZzfTn_Dxeis&amp;sadssc=1"/>
          <p:cNvSpPr>
            <a:spLocks noChangeAspect="1" noChangeArrowheads="1"/>
          </p:cNvSpPr>
          <p:nvPr/>
        </p:nvSpPr>
        <p:spPr bwMode="auto">
          <a:xfrm>
            <a:off x="131699" y="-129707"/>
            <a:ext cx="258021" cy="273669"/>
          </a:xfrm>
          <a:prstGeom prst="rect">
            <a:avLst/>
          </a:prstGeom>
          <a:noFill/>
        </p:spPr>
        <p:txBody>
          <a:bodyPr vert="horz" wrap="square" lIns="79345" tIns="39672" rIns="79345" bIns="39672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9" name="Agrupar 8"/>
          <p:cNvGrpSpPr/>
          <p:nvPr/>
        </p:nvGrpSpPr>
        <p:grpSpPr>
          <a:xfrm>
            <a:off x="936599" y="7220457"/>
            <a:ext cx="1152000" cy="1131374"/>
            <a:chOff x="3779519" y="7086238"/>
            <a:chExt cx="1493396" cy="1511999"/>
          </a:xfrm>
        </p:grpSpPr>
        <p:sp>
          <p:nvSpPr>
            <p:cNvPr id="849" name="Oval 21"/>
            <p:cNvSpPr>
              <a:spLocks noChangeArrowheads="1"/>
            </p:cNvSpPr>
            <p:nvPr/>
          </p:nvSpPr>
          <p:spPr bwMode="auto">
            <a:xfrm>
              <a:off x="3779519" y="7086238"/>
              <a:ext cx="1493396" cy="1511999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850" name="403 CuadroTexto"/>
            <p:cNvSpPr txBox="1"/>
            <p:nvPr/>
          </p:nvSpPr>
          <p:spPr>
            <a:xfrm>
              <a:off x="3882097" y="7396792"/>
              <a:ext cx="1288241" cy="847441"/>
            </a:xfrm>
            <a:prstGeom prst="rect">
              <a:avLst/>
            </a:prstGeom>
            <a:noFill/>
          </p:spPr>
          <p:txBody>
            <a:bodyPr wrap="square" lIns="79332" tIns="39668" rIns="79332" bIns="39668" rtlCol="0">
              <a:spAutoFit/>
            </a:bodyPr>
            <a:lstStyle/>
            <a:p>
              <a:pPr algn="ctr"/>
              <a:r>
                <a:rPr lang="es-ES" sz="1200" dirty="0" smtClean="0">
                  <a:solidFill>
                    <a:schemeClr val="bg1"/>
                  </a:solidFill>
                  <a:latin typeface="Meta Bold Roman"/>
                  <a:cs typeface="Meta Bold Roman"/>
                </a:rPr>
                <a:t>Gómez-Aparicio </a:t>
              </a:r>
            </a:p>
            <a:p>
              <a:pPr algn="ctr"/>
              <a:r>
                <a:rPr lang="es-ES" sz="1200" dirty="0" smtClean="0">
                  <a:solidFill>
                    <a:schemeClr val="bg1"/>
                  </a:solidFill>
                  <a:latin typeface="Meta Bold Roman"/>
                  <a:cs typeface="Meta Bold Roman"/>
                </a:rPr>
                <a:t>et al. 2009</a:t>
              </a:r>
              <a:endParaRPr lang="es-ES" sz="1200" dirty="0">
                <a:solidFill>
                  <a:schemeClr val="bg1"/>
                </a:solidFill>
                <a:latin typeface="Meta Bold Roman"/>
                <a:cs typeface="Meta Bold Roman"/>
              </a:endParaRPr>
            </a:p>
          </p:txBody>
        </p:sp>
      </p:grpSp>
      <p:sp>
        <p:nvSpPr>
          <p:cNvPr id="858" name="403 CuadroTexto"/>
          <p:cNvSpPr txBox="1"/>
          <p:nvPr/>
        </p:nvSpPr>
        <p:spPr>
          <a:xfrm>
            <a:off x="7302040" y="8352692"/>
            <a:ext cx="1453218" cy="449443"/>
          </a:xfrm>
          <a:prstGeom prst="rect">
            <a:avLst/>
          </a:prstGeom>
          <a:noFill/>
        </p:spPr>
        <p:txBody>
          <a:bodyPr wrap="square" lIns="79332" tIns="39668" rIns="79332" bIns="39668" rtlCol="0">
            <a:spAutoFit/>
          </a:bodyPr>
          <a:lstStyle/>
          <a:p>
            <a:pPr algn="ctr"/>
            <a:r>
              <a:rPr lang="es-ES" sz="1200" dirty="0" smtClean="0">
                <a:solidFill>
                  <a:schemeClr val="bg1"/>
                </a:solidFill>
                <a:latin typeface="Meta Bold Roman"/>
                <a:cs typeface="Meta Bold Roman"/>
              </a:rPr>
              <a:t>Navarro-González et al. 2013</a:t>
            </a:r>
            <a:endParaRPr lang="es-ES" sz="1200" dirty="0">
              <a:solidFill>
                <a:schemeClr val="bg1"/>
              </a:solidFill>
              <a:latin typeface="Meta Bold Roman"/>
              <a:cs typeface="Meta Bold Roman"/>
            </a:endParaRPr>
          </a:p>
        </p:txBody>
      </p:sp>
      <p:sp>
        <p:nvSpPr>
          <p:cNvPr id="831" name="403 CuadroTexto"/>
          <p:cNvSpPr txBox="1"/>
          <p:nvPr/>
        </p:nvSpPr>
        <p:spPr>
          <a:xfrm>
            <a:off x="2674975" y="5880585"/>
            <a:ext cx="1406169" cy="341721"/>
          </a:xfrm>
          <a:prstGeom prst="rect">
            <a:avLst/>
          </a:prstGeom>
          <a:noFill/>
        </p:spPr>
        <p:txBody>
          <a:bodyPr wrap="square" lIns="79332" tIns="39668" rIns="79332" bIns="39668" rtlCol="0">
            <a:spAutoFit/>
          </a:bodyPr>
          <a:lstStyle/>
          <a:p>
            <a:pPr algn="ctr"/>
            <a:r>
              <a:rPr lang="es-ES" sz="1700" dirty="0" smtClean="0">
                <a:latin typeface="Meta Bold Roman"/>
                <a:cs typeface="Meta Bold Roman"/>
              </a:rPr>
              <a:t>Datos brutos</a:t>
            </a:r>
            <a:endParaRPr lang="es-ES" sz="1700" dirty="0">
              <a:latin typeface="Meta Bold Roman"/>
              <a:cs typeface="Meta Bold Roman"/>
            </a:endParaRPr>
          </a:p>
        </p:txBody>
      </p:sp>
      <p:cxnSp>
        <p:nvCxnSpPr>
          <p:cNvPr id="872" name="2417 Conector recto"/>
          <p:cNvCxnSpPr>
            <a:stCxn id="849" idx="0"/>
            <a:endCxn id="831" idx="2"/>
          </p:cNvCxnSpPr>
          <p:nvPr/>
        </p:nvCxnSpPr>
        <p:spPr>
          <a:xfrm flipV="1">
            <a:off x="1512599" y="6222306"/>
            <a:ext cx="1865461" cy="99815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2417 Conector recto"/>
          <p:cNvCxnSpPr>
            <a:stCxn id="971" idx="0"/>
            <a:endCxn id="831" idx="2"/>
          </p:cNvCxnSpPr>
          <p:nvPr/>
        </p:nvCxnSpPr>
        <p:spPr>
          <a:xfrm flipH="1" flipV="1">
            <a:off x="3378060" y="6222306"/>
            <a:ext cx="1488295" cy="104945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2417 Conector recto"/>
          <p:cNvCxnSpPr>
            <a:stCxn id="965" idx="0"/>
            <a:endCxn id="831" idx="2"/>
          </p:cNvCxnSpPr>
          <p:nvPr/>
        </p:nvCxnSpPr>
        <p:spPr>
          <a:xfrm flipV="1">
            <a:off x="3176598" y="6222306"/>
            <a:ext cx="201462" cy="1012077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92" name="Agrupar 11291"/>
          <p:cNvGrpSpPr/>
          <p:nvPr/>
        </p:nvGrpSpPr>
        <p:grpSpPr>
          <a:xfrm>
            <a:off x="2297390" y="8460014"/>
            <a:ext cx="1702237" cy="227598"/>
            <a:chOff x="7039391" y="6340729"/>
            <a:chExt cx="1702237" cy="227598"/>
          </a:xfrm>
        </p:grpSpPr>
        <p:sp>
          <p:nvSpPr>
            <p:cNvPr id="27" name="Rectángulo redondeado 26"/>
            <p:cNvSpPr/>
            <p:nvPr/>
          </p:nvSpPr>
          <p:spPr>
            <a:xfrm>
              <a:off x="7039391" y="6354461"/>
              <a:ext cx="365551" cy="213866"/>
            </a:xfrm>
            <a:prstGeom prst="roundRect">
              <a:avLst>
                <a:gd name="adj" fmla="val 19013"/>
              </a:avLst>
            </a:prstGeom>
            <a:solidFill>
              <a:srgbClr val="3366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800"/>
            </a:p>
          </p:txBody>
        </p:sp>
        <p:sp>
          <p:nvSpPr>
            <p:cNvPr id="892" name="403 CuadroTexto"/>
            <p:cNvSpPr txBox="1"/>
            <p:nvPr/>
          </p:nvSpPr>
          <p:spPr>
            <a:xfrm>
              <a:off x="7039391" y="6354461"/>
              <a:ext cx="375701" cy="203221"/>
            </a:xfrm>
            <a:prstGeom prst="rect">
              <a:avLst/>
            </a:prstGeom>
            <a:noFill/>
            <a:effectLst/>
          </p:spPr>
          <p:txBody>
            <a:bodyPr wrap="square" lIns="79332" tIns="39668" rIns="79332" bIns="39668" rtlCol="0">
              <a:spAutoFit/>
            </a:bodyPr>
            <a:lstStyle/>
            <a:p>
              <a:pPr algn="ctr"/>
              <a:r>
                <a:rPr lang="es-ES_tradnl" sz="800" dirty="0" smtClean="0">
                  <a:solidFill>
                    <a:schemeClr val="bg1"/>
                  </a:solidFill>
                  <a:latin typeface="Meta Bold Roman"/>
                  <a:cs typeface="Meta Bold Roman"/>
                </a:rPr>
                <a:t>DOI</a:t>
              </a:r>
              <a:endParaRPr lang="es-ES" sz="800" dirty="0">
                <a:solidFill>
                  <a:schemeClr val="bg1"/>
                </a:solidFill>
                <a:latin typeface="Meta Bold Roman"/>
                <a:cs typeface="Meta Bold Roman"/>
              </a:endParaRPr>
            </a:p>
          </p:txBody>
        </p:sp>
        <p:sp>
          <p:nvSpPr>
            <p:cNvPr id="895" name="403 CuadroTexto"/>
            <p:cNvSpPr txBox="1"/>
            <p:nvPr/>
          </p:nvSpPr>
          <p:spPr>
            <a:xfrm>
              <a:off x="7371757" y="6340729"/>
              <a:ext cx="1369871" cy="203221"/>
            </a:xfrm>
            <a:prstGeom prst="rect">
              <a:avLst/>
            </a:prstGeom>
            <a:noFill/>
            <a:effectLst/>
          </p:spPr>
          <p:txBody>
            <a:bodyPr wrap="square" lIns="79332" tIns="39668" rIns="79332" bIns="39668" rtlCol="0">
              <a:spAutoFit/>
            </a:bodyPr>
            <a:lstStyle/>
            <a:p>
              <a:pPr algn="ctr"/>
              <a:r>
                <a:rPr lang="hr-HR" sz="800" dirty="0" smtClean="0">
                  <a:solidFill>
                    <a:srgbClr val="336699"/>
                  </a:solidFill>
                  <a:latin typeface="Meta Bold Roman"/>
                  <a:cs typeface="Meta Bold Roman"/>
                </a:rPr>
                <a:t>10.1016</a:t>
              </a:r>
              <a:r>
                <a:rPr lang="hr-HR" sz="800" dirty="0">
                  <a:solidFill>
                    <a:srgbClr val="336699"/>
                  </a:solidFill>
                  <a:latin typeface="Meta Bold Roman"/>
                  <a:cs typeface="Meta Bold Roman"/>
                </a:rPr>
                <a:t>/</a:t>
              </a:r>
              <a:r>
                <a:rPr lang="hr-HR" sz="800" dirty="0" smtClean="0">
                  <a:solidFill>
                    <a:srgbClr val="336699"/>
                  </a:solidFill>
                  <a:latin typeface="Meta Bold Roman"/>
                  <a:cs typeface="Meta Bold Roman"/>
                </a:rPr>
                <a:t>j.baae.2011.02.012</a:t>
              </a:r>
              <a:endParaRPr lang="es-ES" sz="800" dirty="0">
                <a:solidFill>
                  <a:srgbClr val="336699"/>
                </a:solidFill>
                <a:latin typeface="Meta Bold Roman"/>
                <a:cs typeface="Meta Bold Roman"/>
              </a:endParaRPr>
            </a:p>
          </p:txBody>
        </p:sp>
        <p:sp>
          <p:nvSpPr>
            <p:cNvPr id="896" name="Rectángulo redondeado 895"/>
            <p:cNvSpPr/>
            <p:nvPr/>
          </p:nvSpPr>
          <p:spPr>
            <a:xfrm>
              <a:off x="7404941" y="6354461"/>
              <a:ext cx="1336687" cy="213866"/>
            </a:xfrm>
            <a:prstGeom prst="roundRect">
              <a:avLst>
                <a:gd name="adj" fmla="val 19013"/>
              </a:avLst>
            </a:prstGeom>
            <a:noFill/>
            <a:ln>
              <a:solidFill>
                <a:srgbClr val="33669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800"/>
            </a:p>
          </p:txBody>
        </p:sp>
      </p:grpSp>
      <p:cxnSp>
        <p:nvCxnSpPr>
          <p:cNvPr id="897" name="2417 Conector recto"/>
          <p:cNvCxnSpPr/>
          <p:nvPr/>
        </p:nvCxnSpPr>
        <p:spPr>
          <a:xfrm flipH="1" flipV="1">
            <a:off x="4745608" y="4916301"/>
            <a:ext cx="1486948" cy="13865"/>
          </a:xfrm>
          <a:prstGeom prst="line">
            <a:avLst/>
          </a:prstGeom>
          <a:ln w="38100" cmpd="sng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3" name="2354 Grupo"/>
          <p:cNvGrpSpPr/>
          <p:nvPr/>
        </p:nvGrpSpPr>
        <p:grpSpPr>
          <a:xfrm>
            <a:off x="5625638" y="4292011"/>
            <a:ext cx="1033636" cy="1135429"/>
            <a:chOff x="6337126" y="4122564"/>
            <a:chExt cx="1296144" cy="1440160"/>
          </a:xfrm>
          <a:solidFill>
            <a:srgbClr val="BFBFBF"/>
          </a:solidFill>
        </p:grpSpPr>
        <p:sp>
          <p:nvSpPr>
            <p:cNvPr id="864" name="2353 Cilindro"/>
            <p:cNvSpPr/>
            <p:nvPr/>
          </p:nvSpPr>
          <p:spPr>
            <a:xfrm>
              <a:off x="6337126" y="4986660"/>
              <a:ext cx="1296144" cy="576064"/>
            </a:xfrm>
            <a:prstGeom prst="can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bg2"/>
                </a:solidFill>
              </a:endParaRPr>
            </a:p>
          </p:txBody>
        </p:sp>
        <p:sp>
          <p:nvSpPr>
            <p:cNvPr id="865" name="2352 Cilindro"/>
            <p:cNvSpPr/>
            <p:nvPr/>
          </p:nvSpPr>
          <p:spPr>
            <a:xfrm>
              <a:off x="6337126" y="4554612"/>
              <a:ext cx="1296144" cy="576064"/>
            </a:xfrm>
            <a:prstGeom prst="can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bg2"/>
                </a:solidFill>
              </a:endParaRPr>
            </a:p>
          </p:txBody>
        </p:sp>
        <p:sp>
          <p:nvSpPr>
            <p:cNvPr id="866" name="2351 Cilindro"/>
            <p:cNvSpPr/>
            <p:nvPr/>
          </p:nvSpPr>
          <p:spPr>
            <a:xfrm>
              <a:off x="6337126" y="4122564"/>
              <a:ext cx="1296144" cy="576064"/>
            </a:xfrm>
            <a:prstGeom prst="can">
              <a:avLst>
                <a:gd name="adj" fmla="val 50000"/>
              </a:avLst>
            </a:prstGeom>
            <a:grpFill/>
            <a:ln>
              <a:solidFill>
                <a:srgbClr val="33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bg2"/>
                </a:solidFill>
              </a:endParaRPr>
            </a:p>
          </p:txBody>
        </p:sp>
      </p:grpSp>
      <p:cxnSp>
        <p:nvCxnSpPr>
          <p:cNvPr id="938" name="2417 Conector recto"/>
          <p:cNvCxnSpPr/>
          <p:nvPr/>
        </p:nvCxnSpPr>
        <p:spPr>
          <a:xfrm flipH="1" flipV="1">
            <a:off x="6659274" y="4885936"/>
            <a:ext cx="1499523" cy="11277"/>
          </a:xfrm>
          <a:prstGeom prst="line">
            <a:avLst/>
          </a:prstGeom>
          <a:ln w="38100" cmpd="sng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2417 Conector recto"/>
          <p:cNvCxnSpPr/>
          <p:nvPr/>
        </p:nvCxnSpPr>
        <p:spPr>
          <a:xfrm flipH="1" flipV="1">
            <a:off x="6659274" y="4876361"/>
            <a:ext cx="1689104" cy="2043390"/>
          </a:xfrm>
          <a:prstGeom prst="line">
            <a:avLst/>
          </a:prstGeom>
          <a:ln w="38100" cmpd="sng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94" name="Agrupar 11293"/>
          <p:cNvGrpSpPr/>
          <p:nvPr/>
        </p:nvGrpSpPr>
        <p:grpSpPr>
          <a:xfrm>
            <a:off x="826332" y="8460014"/>
            <a:ext cx="1382323" cy="227598"/>
            <a:chOff x="5641603" y="7662662"/>
            <a:chExt cx="1382323" cy="227598"/>
          </a:xfrm>
        </p:grpSpPr>
        <p:sp>
          <p:nvSpPr>
            <p:cNvPr id="954" name="Rectángulo redondeado 953"/>
            <p:cNvSpPr/>
            <p:nvPr/>
          </p:nvSpPr>
          <p:spPr>
            <a:xfrm>
              <a:off x="5641603" y="7676394"/>
              <a:ext cx="365551" cy="213866"/>
            </a:xfrm>
            <a:prstGeom prst="roundRect">
              <a:avLst>
                <a:gd name="adj" fmla="val 19013"/>
              </a:avLst>
            </a:prstGeom>
            <a:solidFill>
              <a:srgbClr val="3366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800"/>
            </a:p>
          </p:txBody>
        </p:sp>
        <p:sp>
          <p:nvSpPr>
            <p:cNvPr id="955" name="403 CuadroTexto"/>
            <p:cNvSpPr txBox="1"/>
            <p:nvPr/>
          </p:nvSpPr>
          <p:spPr>
            <a:xfrm>
              <a:off x="5641603" y="7676394"/>
              <a:ext cx="375701" cy="203221"/>
            </a:xfrm>
            <a:prstGeom prst="rect">
              <a:avLst/>
            </a:prstGeom>
            <a:noFill/>
            <a:effectLst/>
          </p:spPr>
          <p:txBody>
            <a:bodyPr wrap="square" lIns="79332" tIns="39668" rIns="79332" bIns="39668" rtlCol="0">
              <a:spAutoFit/>
            </a:bodyPr>
            <a:lstStyle/>
            <a:p>
              <a:pPr algn="ctr"/>
              <a:r>
                <a:rPr lang="es-ES_tradnl" sz="800" dirty="0" smtClean="0">
                  <a:solidFill>
                    <a:schemeClr val="bg1"/>
                  </a:solidFill>
                  <a:latin typeface="Meta Bold Roman"/>
                  <a:cs typeface="Meta Bold Roman"/>
                </a:rPr>
                <a:t>DOI</a:t>
              </a:r>
              <a:endParaRPr lang="es-ES" sz="800" dirty="0">
                <a:solidFill>
                  <a:schemeClr val="bg1"/>
                </a:solidFill>
                <a:latin typeface="Meta Bold Roman"/>
                <a:cs typeface="Meta Bold Roman"/>
              </a:endParaRPr>
            </a:p>
          </p:txBody>
        </p:sp>
        <p:sp>
          <p:nvSpPr>
            <p:cNvPr id="956" name="403 CuadroTexto"/>
            <p:cNvSpPr txBox="1"/>
            <p:nvPr/>
          </p:nvSpPr>
          <p:spPr>
            <a:xfrm>
              <a:off x="5973970" y="7662662"/>
              <a:ext cx="1049956" cy="203221"/>
            </a:xfrm>
            <a:prstGeom prst="rect">
              <a:avLst/>
            </a:prstGeom>
            <a:noFill/>
            <a:effectLst/>
          </p:spPr>
          <p:txBody>
            <a:bodyPr wrap="square" lIns="79332" tIns="39668" rIns="79332" bIns="39668" rtlCol="0">
              <a:spAutoFit/>
            </a:bodyPr>
            <a:lstStyle/>
            <a:p>
              <a:pPr algn="ctr"/>
              <a:r>
                <a:rPr lang="mr-IN" sz="800" dirty="0">
                  <a:solidFill>
                    <a:srgbClr val="336699"/>
                  </a:solidFill>
                  <a:latin typeface="Meta Bold Roman"/>
                  <a:cs typeface="Meta Bold Roman"/>
                </a:rPr>
                <a:t>10.1890/08-1656.1</a:t>
              </a:r>
            </a:p>
          </p:txBody>
        </p:sp>
        <p:sp>
          <p:nvSpPr>
            <p:cNvPr id="957" name="Rectángulo redondeado 956"/>
            <p:cNvSpPr/>
            <p:nvPr/>
          </p:nvSpPr>
          <p:spPr>
            <a:xfrm>
              <a:off x="6007154" y="7676394"/>
              <a:ext cx="947656" cy="213866"/>
            </a:xfrm>
            <a:prstGeom prst="roundRect">
              <a:avLst>
                <a:gd name="adj" fmla="val 19013"/>
              </a:avLst>
            </a:prstGeom>
            <a:noFill/>
            <a:ln>
              <a:solidFill>
                <a:srgbClr val="33669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800"/>
            </a:p>
          </p:txBody>
        </p:sp>
      </p:grpSp>
      <p:grpSp>
        <p:nvGrpSpPr>
          <p:cNvPr id="11293" name="Agrupar 11292"/>
          <p:cNvGrpSpPr/>
          <p:nvPr/>
        </p:nvGrpSpPr>
        <p:grpSpPr>
          <a:xfrm>
            <a:off x="4167680" y="8460014"/>
            <a:ext cx="1382323" cy="227598"/>
            <a:chOff x="5641603" y="8177354"/>
            <a:chExt cx="1382323" cy="227598"/>
          </a:xfrm>
        </p:grpSpPr>
        <p:sp>
          <p:nvSpPr>
            <p:cNvPr id="958" name="Rectángulo redondeado 957"/>
            <p:cNvSpPr/>
            <p:nvPr/>
          </p:nvSpPr>
          <p:spPr>
            <a:xfrm>
              <a:off x="5641603" y="8191086"/>
              <a:ext cx="365551" cy="213866"/>
            </a:xfrm>
            <a:prstGeom prst="roundRect">
              <a:avLst>
                <a:gd name="adj" fmla="val 19013"/>
              </a:avLst>
            </a:prstGeom>
            <a:solidFill>
              <a:srgbClr val="3366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800"/>
            </a:p>
          </p:txBody>
        </p:sp>
        <p:sp>
          <p:nvSpPr>
            <p:cNvPr id="959" name="403 CuadroTexto"/>
            <p:cNvSpPr txBox="1"/>
            <p:nvPr/>
          </p:nvSpPr>
          <p:spPr>
            <a:xfrm>
              <a:off x="5641603" y="8191086"/>
              <a:ext cx="375701" cy="203221"/>
            </a:xfrm>
            <a:prstGeom prst="rect">
              <a:avLst/>
            </a:prstGeom>
            <a:noFill/>
            <a:effectLst/>
          </p:spPr>
          <p:txBody>
            <a:bodyPr wrap="square" lIns="79332" tIns="39668" rIns="79332" bIns="39668" rtlCol="0">
              <a:spAutoFit/>
            </a:bodyPr>
            <a:lstStyle/>
            <a:p>
              <a:pPr algn="ctr"/>
              <a:r>
                <a:rPr lang="es-ES_tradnl" sz="800" dirty="0" smtClean="0">
                  <a:solidFill>
                    <a:schemeClr val="bg1"/>
                  </a:solidFill>
                  <a:latin typeface="Meta Bold Roman"/>
                  <a:cs typeface="Meta Bold Roman"/>
                </a:rPr>
                <a:t>DOI</a:t>
              </a:r>
              <a:endParaRPr lang="es-ES" sz="800" dirty="0">
                <a:solidFill>
                  <a:schemeClr val="bg1"/>
                </a:solidFill>
                <a:latin typeface="Meta Bold Roman"/>
                <a:cs typeface="Meta Bold Roman"/>
              </a:endParaRPr>
            </a:p>
          </p:txBody>
        </p:sp>
        <p:sp>
          <p:nvSpPr>
            <p:cNvPr id="960" name="403 CuadroTexto"/>
            <p:cNvSpPr txBox="1"/>
            <p:nvPr/>
          </p:nvSpPr>
          <p:spPr>
            <a:xfrm>
              <a:off x="5973970" y="8177354"/>
              <a:ext cx="1049956" cy="203221"/>
            </a:xfrm>
            <a:prstGeom prst="rect">
              <a:avLst/>
            </a:prstGeom>
            <a:noFill/>
            <a:effectLst/>
          </p:spPr>
          <p:txBody>
            <a:bodyPr wrap="square" lIns="79332" tIns="39668" rIns="79332" bIns="39668" rtlCol="0">
              <a:spAutoFit/>
            </a:bodyPr>
            <a:lstStyle/>
            <a:p>
              <a:pPr algn="ctr"/>
              <a:r>
                <a:rPr lang="mr-IN" sz="800" dirty="0">
                  <a:solidFill>
                    <a:srgbClr val="336699"/>
                  </a:solidFill>
                  <a:latin typeface="Meta Bold Roman"/>
                  <a:cs typeface="Meta Bold Roman"/>
                </a:rPr>
                <a:t>10.1890/12-0459.1</a:t>
              </a:r>
            </a:p>
          </p:txBody>
        </p:sp>
        <p:sp>
          <p:nvSpPr>
            <p:cNvPr id="961" name="Rectángulo redondeado 960"/>
            <p:cNvSpPr/>
            <p:nvPr/>
          </p:nvSpPr>
          <p:spPr>
            <a:xfrm>
              <a:off x="6007154" y="8191086"/>
              <a:ext cx="947656" cy="213866"/>
            </a:xfrm>
            <a:prstGeom prst="roundRect">
              <a:avLst>
                <a:gd name="adj" fmla="val 19013"/>
              </a:avLst>
            </a:prstGeom>
            <a:noFill/>
            <a:ln>
              <a:solidFill>
                <a:srgbClr val="33669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800"/>
            </a:p>
          </p:txBody>
        </p:sp>
      </p:grpSp>
      <p:grpSp>
        <p:nvGrpSpPr>
          <p:cNvPr id="964" name="Agrupar 963"/>
          <p:cNvGrpSpPr/>
          <p:nvPr/>
        </p:nvGrpSpPr>
        <p:grpSpPr>
          <a:xfrm>
            <a:off x="2600598" y="7234383"/>
            <a:ext cx="1152000" cy="1131374"/>
            <a:chOff x="3779519" y="7086238"/>
            <a:chExt cx="1493396" cy="1511999"/>
          </a:xfrm>
        </p:grpSpPr>
        <p:sp>
          <p:nvSpPr>
            <p:cNvPr id="965" name="Oval 21"/>
            <p:cNvSpPr>
              <a:spLocks noChangeArrowheads="1"/>
            </p:cNvSpPr>
            <p:nvPr/>
          </p:nvSpPr>
          <p:spPr bwMode="auto">
            <a:xfrm>
              <a:off x="3779519" y="7086238"/>
              <a:ext cx="1493396" cy="1511999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966" name="403 CuadroTexto"/>
            <p:cNvSpPr txBox="1"/>
            <p:nvPr/>
          </p:nvSpPr>
          <p:spPr>
            <a:xfrm>
              <a:off x="3882097" y="7396792"/>
              <a:ext cx="1288241" cy="847441"/>
            </a:xfrm>
            <a:prstGeom prst="rect">
              <a:avLst/>
            </a:prstGeom>
            <a:noFill/>
          </p:spPr>
          <p:txBody>
            <a:bodyPr wrap="square" lIns="79332" tIns="39668" rIns="79332" bIns="39668" rtlCol="0">
              <a:spAutoFit/>
            </a:bodyPr>
            <a:lstStyle/>
            <a:p>
              <a:pPr algn="ctr"/>
              <a:r>
                <a:rPr lang="es-ES" sz="1200" dirty="0">
                  <a:solidFill>
                    <a:schemeClr val="bg1"/>
                  </a:solidFill>
                  <a:latin typeface="Meta Bold Roman"/>
                  <a:cs typeface="Meta Bold Roman"/>
                </a:rPr>
                <a:t>González-Moreno </a:t>
              </a:r>
              <a:endParaRPr lang="es-ES" sz="1200" dirty="0" smtClean="0">
                <a:solidFill>
                  <a:schemeClr val="bg1"/>
                </a:solidFill>
                <a:latin typeface="Meta Bold Roman"/>
                <a:cs typeface="Meta Bold Roman"/>
              </a:endParaRPr>
            </a:p>
            <a:p>
              <a:pPr algn="ctr"/>
              <a:r>
                <a:rPr lang="es-ES" sz="1200" dirty="0" smtClean="0">
                  <a:solidFill>
                    <a:schemeClr val="bg1"/>
                  </a:solidFill>
                  <a:latin typeface="Meta Bold Roman"/>
                  <a:cs typeface="Meta Bold Roman"/>
                </a:rPr>
                <a:t>et </a:t>
              </a:r>
              <a:r>
                <a:rPr lang="es-ES" sz="1200" dirty="0">
                  <a:solidFill>
                    <a:schemeClr val="bg1"/>
                  </a:solidFill>
                  <a:latin typeface="Meta Bold Roman"/>
                  <a:cs typeface="Meta Bold Roman"/>
                </a:rPr>
                <a:t>al. 2011</a:t>
              </a:r>
            </a:p>
          </p:txBody>
        </p:sp>
      </p:grpSp>
      <p:grpSp>
        <p:nvGrpSpPr>
          <p:cNvPr id="970" name="Agrupar 969"/>
          <p:cNvGrpSpPr/>
          <p:nvPr/>
        </p:nvGrpSpPr>
        <p:grpSpPr>
          <a:xfrm>
            <a:off x="4290355" y="7271761"/>
            <a:ext cx="1152000" cy="1131373"/>
            <a:chOff x="3779519" y="7086238"/>
            <a:chExt cx="1493396" cy="1511999"/>
          </a:xfrm>
        </p:grpSpPr>
        <p:sp>
          <p:nvSpPr>
            <p:cNvPr id="971" name="Oval 21"/>
            <p:cNvSpPr>
              <a:spLocks noChangeArrowheads="1"/>
            </p:cNvSpPr>
            <p:nvPr/>
          </p:nvSpPr>
          <p:spPr bwMode="auto">
            <a:xfrm>
              <a:off x="3779519" y="7086238"/>
              <a:ext cx="1493396" cy="1511999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972" name="403 CuadroTexto"/>
            <p:cNvSpPr txBox="1"/>
            <p:nvPr/>
          </p:nvSpPr>
          <p:spPr>
            <a:xfrm>
              <a:off x="3882097" y="7396792"/>
              <a:ext cx="1288241" cy="847441"/>
            </a:xfrm>
            <a:prstGeom prst="rect">
              <a:avLst/>
            </a:prstGeom>
            <a:noFill/>
          </p:spPr>
          <p:txBody>
            <a:bodyPr wrap="square" lIns="79332" tIns="39668" rIns="79332" bIns="39668" rtlCol="0">
              <a:spAutoFit/>
            </a:bodyPr>
            <a:lstStyle/>
            <a:p>
              <a:pPr algn="ctr"/>
              <a:r>
                <a:rPr lang="es-ES" sz="1200" dirty="0" smtClean="0">
                  <a:solidFill>
                    <a:schemeClr val="bg1"/>
                  </a:solidFill>
                  <a:latin typeface="Meta Bold Roman"/>
                  <a:cs typeface="Meta Bold Roman"/>
                </a:rPr>
                <a:t>Navarro-González</a:t>
              </a:r>
            </a:p>
            <a:p>
              <a:pPr algn="ctr"/>
              <a:r>
                <a:rPr lang="es-ES" sz="1200" dirty="0" smtClean="0">
                  <a:solidFill>
                    <a:schemeClr val="bg1"/>
                  </a:solidFill>
                  <a:latin typeface="Meta Bold Roman"/>
                  <a:cs typeface="Meta Bold Roman"/>
                </a:rPr>
                <a:t>et </a:t>
              </a:r>
              <a:r>
                <a:rPr lang="es-ES" sz="1200" dirty="0">
                  <a:solidFill>
                    <a:schemeClr val="bg1"/>
                  </a:solidFill>
                  <a:latin typeface="Meta Bold Roman"/>
                  <a:cs typeface="Meta Bold Roman"/>
                </a:rPr>
                <a:t>al. </a:t>
              </a:r>
              <a:r>
                <a:rPr lang="es-ES" sz="1200" dirty="0" smtClean="0">
                  <a:solidFill>
                    <a:schemeClr val="bg1"/>
                  </a:solidFill>
                  <a:latin typeface="Meta Bold Roman"/>
                  <a:cs typeface="Meta Bold Roman"/>
                </a:rPr>
                <a:t>2013</a:t>
              </a:r>
              <a:endParaRPr lang="es-ES" sz="1200" dirty="0">
                <a:solidFill>
                  <a:schemeClr val="bg1"/>
                </a:solidFill>
                <a:latin typeface="Meta Bold Roman"/>
                <a:cs typeface="Meta Bold Roman"/>
              </a:endParaRPr>
            </a:p>
          </p:txBody>
        </p:sp>
      </p:grpSp>
      <p:grpSp>
        <p:nvGrpSpPr>
          <p:cNvPr id="980" name="Agrupar 979"/>
          <p:cNvGrpSpPr/>
          <p:nvPr/>
        </p:nvGrpSpPr>
        <p:grpSpPr>
          <a:xfrm>
            <a:off x="8016011" y="5519848"/>
            <a:ext cx="1382323" cy="227598"/>
            <a:chOff x="5641603" y="8177354"/>
            <a:chExt cx="1382323" cy="227598"/>
          </a:xfrm>
        </p:grpSpPr>
        <p:sp>
          <p:nvSpPr>
            <p:cNvPr id="981" name="Rectángulo redondeado 980"/>
            <p:cNvSpPr/>
            <p:nvPr/>
          </p:nvSpPr>
          <p:spPr>
            <a:xfrm>
              <a:off x="5641603" y="8191086"/>
              <a:ext cx="365551" cy="213866"/>
            </a:xfrm>
            <a:prstGeom prst="roundRect">
              <a:avLst>
                <a:gd name="adj" fmla="val 19013"/>
              </a:avLst>
            </a:prstGeom>
            <a:solidFill>
              <a:srgbClr val="3366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800"/>
            </a:p>
          </p:txBody>
        </p:sp>
        <p:sp>
          <p:nvSpPr>
            <p:cNvPr id="982" name="403 CuadroTexto"/>
            <p:cNvSpPr txBox="1"/>
            <p:nvPr/>
          </p:nvSpPr>
          <p:spPr>
            <a:xfrm>
              <a:off x="5641603" y="8191086"/>
              <a:ext cx="375701" cy="203221"/>
            </a:xfrm>
            <a:prstGeom prst="rect">
              <a:avLst/>
            </a:prstGeom>
            <a:noFill/>
            <a:effectLst/>
          </p:spPr>
          <p:txBody>
            <a:bodyPr wrap="square" lIns="79332" tIns="39668" rIns="79332" bIns="39668" rtlCol="0">
              <a:spAutoFit/>
            </a:bodyPr>
            <a:lstStyle/>
            <a:p>
              <a:pPr algn="ctr"/>
              <a:r>
                <a:rPr lang="es-ES_tradnl" sz="800" dirty="0" smtClean="0">
                  <a:solidFill>
                    <a:schemeClr val="bg1"/>
                  </a:solidFill>
                  <a:latin typeface="Meta Bold Roman"/>
                  <a:cs typeface="Meta Bold Roman"/>
                </a:rPr>
                <a:t>DOI</a:t>
              </a:r>
              <a:endParaRPr lang="es-ES" sz="800" dirty="0">
                <a:solidFill>
                  <a:schemeClr val="bg1"/>
                </a:solidFill>
                <a:latin typeface="Meta Bold Roman"/>
                <a:cs typeface="Meta Bold Roman"/>
              </a:endParaRPr>
            </a:p>
          </p:txBody>
        </p:sp>
        <p:sp>
          <p:nvSpPr>
            <p:cNvPr id="983" name="403 CuadroTexto"/>
            <p:cNvSpPr txBox="1"/>
            <p:nvPr/>
          </p:nvSpPr>
          <p:spPr>
            <a:xfrm>
              <a:off x="5973970" y="8177354"/>
              <a:ext cx="1049956" cy="203221"/>
            </a:xfrm>
            <a:prstGeom prst="rect">
              <a:avLst/>
            </a:prstGeom>
            <a:noFill/>
            <a:effectLst/>
          </p:spPr>
          <p:txBody>
            <a:bodyPr wrap="square" lIns="79332" tIns="39668" rIns="79332" bIns="39668" rtlCol="0">
              <a:spAutoFit/>
            </a:bodyPr>
            <a:lstStyle/>
            <a:p>
              <a:pPr algn="ctr"/>
              <a:r>
                <a:rPr lang="mr-IN" sz="800" dirty="0">
                  <a:solidFill>
                    <a:srgbClr val="336699"/>
                  </a:solidFill>
                  <a:latin typeface="Meta Bold Roman"/>
                  <a:cs typeface="Meta Bold Roman"/>
                </a:rPr>
                <a:t>10.15468/4gpr7e</a:t>
              </a:r>
            </a:p>
          </p:txBody>
        </p:sp>
        <p:sp>
          <p:nvSpPr>
            <p:cNvPr id="984" name="Rectángulo redondeado 983"/>
            <p:cNvSpPr/>
            <p:nvPr/>
          </p:nvSpPr>
          <p:spPr>
            <a:xfrm>
              <a:off x="6007154" y="8191086"/>
              <a:ext cx="947656" cy="213866"/>
            </a:xfrm>
            <a:prstGeom prst="roundRect">
              <a:avLst>
                <a:gd name="adj" fmla="val 19013"/>
              </a:avLst>
            </a:prstGeom>
            <a:noFill/>
            <a:ln>
              <a:solidFill>
                <a:srgbClr val="33669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800"/>
            </a:p>
          </p:txBody>
        </p:sp>
      </p:grpSp>
      <p:sp>
        <p:nvSpPr>
          <p:cNvPr id="988" name="Oval 21"/>
          <p:cNvSpPr>
            <a:spLocks noChangeArrowheads="1"/>
          </p:cNvSpPr>
          <p:nvPr/>
        </p:nvSpPr>
        <p:spPr bwMode="auto">
          <a:xfrm>
            <a:off x="8195450" y="4330902"/>
            <a:ext cx="1152000" cy="11313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s-ES">
              <a:latin typeface="Meta Bold Roman"/>
              <a:cs typeface="Meta Bold Roman"/>
            </a:endParaRPr>
          </a:p>
        </p:txBody>
      </p:sp>
      <p:sp>
        <p:nvSpPr>
          <p:cNvPr id="989" name="403 CuadroTexto"/>
          <p:cNvSpPr txBox="1"/>
          <p:nvPr/>
        </p:nvSpPr>
        <p:spPr>
          <a:xfrm>
            <a:off x="8365289" y="5771108"/>
            <a:ext cx="993744" cy="634109"/>
          </a:xfrm>
          <a:prstGeom prst="rect">
            <a:avLst/>
          </a:prstGeom>
          <a:noFill/>
        </p:spPr>
        <p:txBody>
          <a:bodyPr wrap="square" lIns="79332" tIns="39668" rIns="79332" bIns="39668" rtlCol="0">
            <a:spAutoFit/>
          </a:bodyPr>
          <a:lstStyle/>
          <a:p>
            <a:pPr algn="ctr"/>
            <a:r>
              <a:rPr lang="es-ES" sz="1200" dirty="0" smtClean="0">
                <a:solidFill>
                  <a:schemeClr val="bg1"/>
                </a:solidFill>
                <a:latin typeface="Meta Bold Roman"/>
                <a:cs typeface="Meta Bold Roman"/>
              </a:rPr>
              <a:t>Navarro-González</a:t>
            </a:r>
          </a:p>
          <a:p>
            <a:pPr algn="ctr"/>
            <a:r>
              <a:rPr lang="es-ES" sz="1200" dirty="0" smtClean="0">
                <a:solidFill>
                  <a:schemeClr val="bg1"/>
                </a:solidFill>
                <a:latin typeface="Meta Bold Roman"/>
                <a:cs typeface="Meta Bold Roman"/>
              </a:rPr>
              <a:t>et </a:t>
            </a:r>
            <a:r>
              <a:rPr lang="es-ES" sz="1200" dirty="0">
                <a:solidFill>
                  <a:schemeClr val="bg1"/>
                </a:solidFill>
                <a:latin typeface="Meta Bold Roman"/>
                <a:cs typeface="Meta Bold Roman"/>
              </a:rPr>
              <a:t>al. </a:t>
            </a:r>
            <a:r>
              <a:rPr lang="es-ES" sz="1200" dirty="0" smtClean="0">
                <a:solidFill>
                  <a:schemeClr val="bg1"/>
                </a:solidFill>
                <a:latin typeface="Meta Bold Roman"/>
                <a:cs typeface="Meta Bold Roman"/>
              </a:rPr>
              <a:t>2013</a:t>
            </a:r>
            <a:endParaRPr lang="es-ES" sz="1200" dirty="0">
              <a:solidFill>
                <a:schemeClr val="bg1"/>
              </a:solidFill>
              <a:latin typeface="Meta Bold Roman"/>
              <a:cs typeface="Meta Bold Roman"/>
            </a:endParaRPr>
          </a:p>
        </p:txBody>
      </p:sp>
      <p:sp>
        <p:nvSpPr>
          <p:cNvPr id="992" name="Oval 21"/>
          <p:cNvSpPr>
            <a:spLocks noChangeArrowheads="1"/>
          </p:cNvSpPr>
          <p:nvPr/>
        </p:nvSpPr>
        <p:spPr bwMode="auto">
          <a:xfrm>
            <a:off x="8296386" y="6340631"/>
            <a:ext cx="1152000" cy="11313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s-ES">
              <a:latin typeface="Meta Bold Roman"/>
              <a:cs typeface="Meta Bold Roman"/>
            </a:endParaRPr>
          </a:p>
        </p:txBody>
      </p:sp>
      <p:grpSp>
        <p:nvGrpSpPr>
          <p:cNvPr id="1006" name="Agrupar 1005"/>
          <p:cNvGrpSpPr/>
          <p:nvPr/>
        </p:nvGrpSpPr>
        <p:grpSpPr>
          <a:xfrm>
            <a:off x="8179258" y="2079945"/>
            <a:ext cx="1152000" cy="1131373"/>
            <a:chOff x="3779519" y="7086238"/>
            <a:chExt cx="1493396" cy="1511999"/>
          </a:xfrm>
          <a:solidFill>
            <a:srgbClr val="A6A6A6"/>
          </a:solidFill>
        </p:grpSpPr>
        <p:sp>
          <p:nvSpPr>
            <p:cNvPr id="1007" name="Oval 21"/>
            <p:cNvSpPr>
              <a:spLocks noChangeArrowheads="1"/>
            </p:cNvSpPr>
            <p:nvPr/>
          </p:nvSpPr>
          <p:spPr bwMode="auto">
            <a:xfrm>
              <a:off x="3779519" y="7086238"/>
              <a:ext cx="1493396" cy="1511999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1008" name="403 CuadroTexto"/>
            <p:cNvSpPr txBox="1"/>
            <p:nvPr/>
          </p:nvSpPr>
          <p:spPr>
            <a:xfrm>
              <a:off x="3870896" y="7535337"/>
              <a:ext cx="1288241" cy="600648"/>
            </a:xfrm>
            <a:prstGeom prst="rect">
              <a:avLst/>
            </a:prstGeom>
            <a:grpFill/>
          </p:spPr>
          <p:txBody>
            <a:bodyPr wrap="square" lIns="79332" tIns="39668" rIns="79332" bIns="39668" rtlCol="0">
              <a:spAutoFit/>
            </a:bodyPr>
            <a:lstStyle/>
            <a:p>
              <a:pPr algn="ctr"/>
              <a:r>
                <a:rPr lang="es-ES" sz="1200" dirty="0" smtClean="0">
                  <a:solidFill>
                    <a:schemeClr val="bg1"/>
                  </a:solidFill>
                  <a:latin typeface="Meta Bold Roman"/>
                  <a:cs typeface="Meta Bold Roman"/>
                </a:rPr>
                <a:t>Pérez-Luque et al. 2014</a:t>
              </a:r>
              <a:endParaRPr lang="es-ES" sz="1200" dirty="0">
                <a:solidFill>
                  <a:schemeClr val="bg1"/>
                </a:solidFill>
                <a:latin typeface="Meta Bold Roman"/>
                <a:cs typeface="Meta Bold Roman"/>
              </a:endParaRPr>
            </a:p>
          </p:txBody>
        </p:sp>
      </p:grpSp>
      <p:pic>
        <p:nvPicPr>
          <p:cNvPr id="1009" name="Imagen 1008" descr="GBIF-20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965" y="4533866"/>
            <a:ext cx="1148184" cy="762912"/>
          </a:xfrm>
          <a:prstGeom prst="rect">
            <a:avLst/>
          </a:prstGeom>
        </p:spPr>
      </p:pic>
      <p:sp>
        <p:nvSpPr>
          <p:cNvPr id="851" name="403 CuadroTexto"/>
          <p:cNvSpPr txBox="1"/>
          <p:nvPr/>
        </p:nvSpPr>
        <p:spPr>
          <a:xfrm>
            <a:off x="5227651" y="5565940"/>
            <a:ext cx="1736721" cy="341721"/>
          </a:xfrm>
          <a:prstGeom prst="rect">
            <a:avLst/>
          </a:prstGeom>
          <a:noFill/>
        </p:spPr>
        <p:txBody>
          <a:bodyPr wrap="square" lIns="79332" tIns="39668" rIns="79332" bIns="39668" rtlCol="0">
            <a:spAutoFit/>
          </a:bodyPr>
          <a:lstStyle/>
          <a:p>
            <a:pPr algn="ctr"/>
            <a:r>
              <a:rPr lang="es-ES" sz="1700" dirty="0" smtClean="0">
                <a:solidFill>
                  <a:srgbClr val="000000"/>
                </a:solidFill>
                <a:latin typeface="Meta Bold Roman"/>
                <a:cs typeface="Meta Bold Roman"/>
              </a:rPr>
              <a:t>Normalizaci</a:t>
            </a:r>
            <a:r>
              <a:rPr lang="es-ES" sz="1700" dirty="0" smtClean="0">
                <a:solidFill>
                  <a:srgbClr val="000000"/>
                </a:solidFill>
                <a:latin typeface="Meta Bold Roman"/>
                <a:cs typeface="Meta Bold Roman"/>
              </a:rPr>
              <a:t>ón</a:t>
            </a:r>
            <a:endParaRPr lang="es-ES" sz="1700" dirty="0">
              <a:solidFill>
                <a:srgbClr val="000000"/>
              </a:solidFill>
              <a:latin typeface="Meta Bold Roman"/>
              <a:cs typeface="Meta Bold Roman"/>
            </a:endParaRPr>
          </a:p>
        </p:txBody>
      </p:sp>
      <p:sp>
        <p:nvSpPr>
          <p:cNvPr id="852" name="403 CuadroTexto"/>
          <p:cNvSpPr txBox="1"/>
          <p:nvPr/>
        </p:nvSpPr>
        <p:spPr>
          <a:xfrm rot="3056084">
            <a:off x="7046534" y="6108790"/>
            <a:ext cx="1873189" cy="233999"/>
          </a:xfrm>
          <a:prstGeom prst="rect">
            <a:avLst/>
          </a:prstGeom>
          <a:noFill/>
        </p:spPr>
        <p:txBody>
          <a:bodyPr wrap="square" lIns="79332" tIns="39668" rIns="79332" bIns="39668" rtlCol="0">
            <a:spAutoFit/>
          </a:bodyPr>
          <a:lstStyle/>
          <a:p>
            <a:pPr algn="ctr"/>
            <a:r>
              <a:rPr lang="es-ES" sz="1000" dirty="0" smtClean="0">
                <a:solidFill>
                  <a:srgbClr val="000000"/>
                </a:solidFill>
                <a:latin typeface="Meta Bold Roman"/>
                <a:cs typeface="Meta Bold Roman"/>
              </a:rPr>
              <a:t>Repositorio </a:t>
            </a:r>
            <a:r>
              <a:rPr lang="es-ES" sz="1000" dirty="0" smtClean="0">
                <a:solidFill>
                  <a:srgbClr val="000000"/>
                </a:solidFill>
                <a:latin typeface="Meta Bold Roman"/>
                <a:cs typeface="Meta Bold Roman"/>
              </a:rPr>
              <a:t>Local</a:t>
            </a:r>
            <a:endParaRPr lang="es-ES" sz="1000" dirty="0">
              <a:solidFill>
                <a:srgbClr val="000000"/>
              </a:solidFill>
              <a:latin typeface="Meta Bold Roman"/>
              <a:cs typeface="Meta Bold Roman"/>
            </a:endParaRPr>
          </a:p>
        </p:txBody>
      </p:sp>
      <p:sp>
        <p:nvSpPr>
          <p:cNvPr id="853" name="403 CuadroTexto"/>
          <p:cNvSpPr txBox="1"/>
          <p:nvPr/>
        </p:nvSpPr>
        <p:spPr>
          <a:xfrm>
            <a:off x="6560305" y="4495288"/>
            <a:ext cx="1519983" cy="387887"/>
          </a:xfrm>
          <a:prstGeom prst="rect">
            <a:avLst/>
          </a:prstGeom>
          <a:noFill/>
        </p:spPr>
        <p:txBody>
          <a:bodyPr wrap="square" lIns="79332" tIns="39668" rIns="79332" bIns="39668" rtlCol="0">
            <a:spAutoFit/>
          </a:bodyPr>
          <a:lstStyle/>
          <a:p>
            <a:pPr algn="r"/>
            <a:r>
              <a:rPr lang="es-ES" sz="1000" dirty="0" smtClean="0">
                <a:solidFill>
                  <a:srgbClr val="000000"/>
                </a:solidFill>
                <a:latin typeface="Meta Bold Roman"/>
                <a:cs typeface="Meta Bold Roman"/>
              </a:rPr>
              <a:t>Repositorio </a:t>
            </a:r>
            <a:r>
              <a:rPr lang="es-ES" sz="1000" dirty="0" smtClean="0">
                <a:solidFill>
                  <a:srgbClr val="000000"/>
                </a:solidFill>
                <a:latin typeface="Meta Bold Roman"/>
                <a:cs typeface="Meta Bold Roman"/>
              </a:rPr>
              <a:t>Internacional</a:t>
            </a:r>
            <a:endParaRPr lang="es-ES" sz="1000" dirty="0">
              <a:solidFill>
                <a:srgbClr val="000000"/>
              </a:solidFill>
              <a:latin typeface="Meta Bold Roman"/>
              <a:cs typeface="Meta Bold Roman"/>
            </a:endParaRPr>
          </a:p>
        </p:txBody>
      </p:sp>
      <p:grpSp>
        <p:nvGrpSpPr>
          <p:cNvPr id="11" name="Agrupar 10"/>
          <p:cNvGrpSpPr/>
          <p:nvPr/>
        </p:nvGrpSpPr>
        <p:grpSpPr>
          <a:xfrm>
            <a:off x="7870186" y="3611192"/>
            <a:ext cx="1770143" cy="227598"/>
            <a:chOff x="7279233" y="3552976"/>
            <a:chExt cx="1770143" cy="227598"/>
          </a:xfrm>
        </p:grpSpPr>
        <p:sp>
          <p:nvSpPr>
            <p:cNvPr id="860" name="Rectángulo redondeado 859"/>
            <p:cNvSpPr/>
            <p:nvPr/>
          </p:nvSpPr>
          <p:spPr>
            <a:xfrm>
              <a:off x="7644783" y="3566708"/>
              <a:ext cx="1336687" cy="213866"/>
            </a:xfrm>
            <a:prstGeom prst="roundRect">
              <a:avLst>
                <a:gd name="adj" fmla="val 19013"/>
              </a:avLst>
            </a:prstGeom>
            <a:solidFill>
              <a:srgbClr val="FFFFFF"/>
            </a:solidFill>
            <a:ln>
              <a:solidFill>
                <a:srgbClr val="33669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800"/>
            </a:p>
          </p:txBody>
        </p:sp>
        <p:sp>
          <p:nvSpPr>
            <p:cNvPr id="856" name="Rectángulo redondeado 855"/>
            <p:cNvSpPr/>
            <p:nvPr/>
          </p:nvSpPr>
          <p:spPr>
            <a:xfrm>
              <a:off x="7279233" y="3566708"/>
              <a:ext cx="365551" cy="213866"/>
            </a:xfrm>
            <a:prstGeom prst="roundRect">
              <a:avLst>
                <a:gd name="adj" fmla="val 19013"/>
              </a:avLst>
            </a:prstGeom>
            <a:solidFill>
              <a:srgbClr val="3366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800"/>
            </a:p>
          </p:txBody>
        </p:sp>
        <p:sp>
          <p:nvSpPr>
            <p:cNvPr id="857" name="403 CuadroTexto"/>
            <p:cNvSpPr txBox="1"/>
            <p:nvPr/>
          </p:nvSpPr>
          <p:spPr>
            <a:xfrm>
              <a:off x="7279233" y="3566708"/>
              <a:ext cx="375701" cy="203221"/>
            </a:xfrm>
            <a:prstGeom prst="rect">
              <a:avLst/>
            </a:prstGeom>
            <a:noFill/>
            <a:effectLst/>
          </p:spPr>
          <p:txBody>
            <a:bodyPr wrap="square" lIns="79332" tIns="39668" rIns="79332" bIns="39668" rtlCol="0">
              <a:spAutoFit/>
            </a:bodyPr>
            <a:lstStyle/>
            <a:p>
              <a:pPr algn="ctr"/>
              <a:r>
                <a:rPr lang="es-ES_tradnl" sz="800" dirty="0" smtClean="0">
                  <a:solidFill>
                    <a:schemeClr val="bg1"/>
                  </a:solidFill>
                  <a:latin typeface="Meta Bold Roman"/>
                  <a:cs typeface="Meta Bold Roman"/>
                </a:rPr>
                <a:t>DOI</a:t>
              </a:r>
              <a:endParaRPr lang="es-ES" sz="800" dirty="0">
                <a:solidFill>
                  <a:schemeClr val="bg1"/>
                </a:solidFill>
                <a:latin typeface="Meta Bold Roman"/>
                <a:cs typeface="Meta Bold Roman"/>
              </a:endParaRPr>
            </a:p>
          </p:txBody>
        </p:sp>
        <p:sp>
          <p:nvSpPr>
            <p:cNvPr id="859" name="403 CuadroTexto"/>
            <p:cNvSpPr txBox="1"/>
            <p:nvPr/>
          </p:nvSpPr>
          <p:spPr>
            <a:xfrm>
              <a:off x="7585679" y="3552976"/>
              <a:ext cx="1463697" cy="203221"/>
            </a:xfrm>
            <a:prstGeom prst="rect">
              <a:avLst/>
            </a:prstGeom>
            <a:noFill/>
            <a:effectLst/>
          </p:spPr>
          <p:txBody>
            <a:bodyPr wrap="square" lIns="79332" tIns="39668" rIns="79332" bIns="39668" rtlCol="0">
              <a:spAutoFit/>
            </a:bodyPr>
            <a:lstStyle/>
            <a:p>
              <a:pPr algn="ctr"/>
              <a:r>
                <a:rPr lang="nb-NO" sz="800" dirty="0">
                  <a:solidFill>
                    <a:srgbClr val="336699"/>
                  </a:solidFill>
                  <a:latin typeface="Meta Bold Roman"/>
                  <a:cs typeface="Meta Bold Roman"/>
                </a:rPr>
                <a:t>10.3897/phytokeys.35.6363</a:t>
              </a:r>
              <a:endParaRPr lang="mr-IN" sz="800" dirty="0">
                <a:solidFill>
                  <a:srgbClr val="336699"/>
                </a:solidFill>
                <a:latin typeface="Meta Bold Roman"/>
                <a:cs typeface="Meta Bold Roman"/>
              </a:endParaRPr>
            </a:p>
          </p:txBody>
        </p:sp>
      </p:grpSp>
      <p:pic>
        <p:nvPicPr>
          <p:cNvPr id="17" name="Imagen 16" descr="versiones logotip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855" y="6658623"/>
            <a:ext cx="930804" cy="464458"/>
          </a:xfrm>
          <a:prstGeom prst="rect">
            <a:avLst/>
          </a:prstGeom>
        </p:spPr>
      </p:pic>
      <p:sp>
        <p:nvSpPr>
          <p:cNvPr id="18" name="CuadroTexto 17"/>
          <p:cNvSpPr txBox="1"/>
          <p:nvPr/>
        </p:nvSpPr>
        <p:spPr>
          <a:xfrm>
            <a:off x="1310135" y="8081757"/>
            <a:ext cx="3796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solidFill>
                  <a:schemeClr val="bg1"/>
                </a:solidFill>
                <a:latin typeface="Calibri"/>
                <a:cs typeface="Calibri"/>
              </a:rPr>
              <a:t>125</a:t>
            </a:r>
            <a:endParaRPr lang="es-ES" sz="1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868" name="CuadroTexto 867"/>
          <p:cNvSpPr txBox="1"/>
          <p:nvPr/>
        </p:nvSpPr>
        <p:spPr>
          <a:xfrm>
            <a:off x="3007750" y="8081757"/>
            <a:ext cx="314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solidFill>
                  <a:schemeClr val="bg1"/>
                </a:solidFill>
                <a:latin typeface="Calibri"/>
                <a:cs typeface="Calibri"/>
              </a:rPr>
              <a:t>32</a:t>
            </a:r>
            <a:endParaRPr lang="es-ES" sz="1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870" name="CuadroTexto 869"/>
          <p:cNvSpPr txBox="1"/>
          <p:nvPr/>
        </p:nvSpPr>
        <p:spPr>
          <a:xfrm>
            <a:off x="4709025" y="8081757"/>
            <a:ext cx="314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solidFill>
                  <a:schemeClr val="bg1"/>
                </a:solidFill>
                <a:latin typeface="Calibri"/>
                <a:cs typeface="Calibri"/>
              </a:rPr>
              <a:t>22</a:t>
            </a:r>
            <a:endParaRPr lang="es-ES" sz="1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871" name="CuadroTexto 870"/>
          <p:cNvSpPr txBox="1"/>
          <p:nvPr/>
        </p:nvSpPr>
        <p:spPr>
          <a:xfrm>
            <a:off x="8646618" y="2841221"/>
            <a:ext cx="2496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bg1"/>
                </a:solidFill>
                <a:latin typeface="Calibri"/>
                <a:cs typeface="Calibri"/>
              </a:rPr>
              <a:t>8</a:t>
            </a:r>
          </a:p>
        </p:txBody>
      </p:sp>
      <p:sp>
        <p:nvSpPr>
          <p:cNvPr id="873" name="CuadroTexto 872"/>
          <p:cNvSpPr txBox="1"/>
          <p:nvPr/>
        </p:nvSpPr>
        <p:spPr>
          <a:xfrm>
            <a:off x="9428053" y="5503745"/>
            <a:ext cx="314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36</a:t>
            </a:r>
            <a:endParaRPr lang="es-ES" sz="10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9415093" y="5485178"/>
            <a:ext cx="331418" cy="311337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77" name="2417 Conector recto"/>
          <p:cNvCxnSpPr/>
          <p:nvPr/>
        </p:nvCxnSpPr>
        <p:spPr>
          <a:xfrm flipH="1">
            <a:off x="9830314" y="5239170"/>
            <a:ext cx="564534" cy="355739"/>
          </a:xfrm>
          <a:prstGeom prst="line">
            <a:avLst/>
          </a:prstGeom>
          <a:ln w="12700" cmpd="sng">
            <a:solidFill>
              <a:schemeClr val="tx1">
                <a:lumMod val="50000"/>
                <a:lumOff val="50000"/>
              </a:schemeClr>
            </a:solidFill>
            <a:prstDash val="sysDot"/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2417 Conector recto"/>
          <p:cNvCxnSpPr/>
          <p:nvPr/>
        </p:nvCxnSpPr>
        <p:spPr>
          <a:xfrm flipH="1" flipV="1">
            <a:off x="9830314" y="5771108"/>
            <a:ext cx="684285" cy="316303"/>
          </a:xfrm>
          <a:prstGeom prst="line">
            <a:avLst/>
          </a:prstGeom>
          <a:ln w="12700" cmpd="sng">
            <a:solidFill>
              <a:schemeClr val="tx1">
                <a:lumMod val="50000"/>
                <a:lumOff val="50000"/>
              </a:schemeClr>
            </a:solidFill>
            <a:prstDash val="sysDot"/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2417 Conector recto"/>
          <p:cNvCxnSpPr/>
          <p:nvPr/>
        </p:nvCxnSpPr>
        <p:spPr>
          <a:xfrm flipH="1">
            <a:off x="9810081" y="5082574"/>
            <a:ext cx="259984" cy="435676"/>
          </a:xfrm>
          <a:prstGeom prst="line">
            <a:avLst/>
          </a:prstGeom>
          <a:ln w="12700" cmpd="sng">
            <a:solidFill>
              <a:schemeClr val="tx1">
                <a:lumMod val="50000"/>
                <a:lumOff val="50000"/>
              </a:schemeClr>
            </a:solidFill>
            <a:prstDash val="sysDot"/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3" name="Agrupar 892"/>
          <p:cNvGrpSpPr/>
          <p:nvPr/>
        </p:nvGrpSpPr>
        <p:grpSpPr>
          <a:xfrm>
            <a:off x="10149188" y="4856823"/>
            <a:ext cx="1382323" cy="227598"/>
            <a:chOff x="5641603" y="8177354"/>
            <a:chExt cx="1382323" cy="227598"/>
          </a:xfrm>
        </p:grpSpPr>
        <p:sp>
          <p:nvSpPr>
            <p:cNvPr id="894" name="Rectángulo redondeado 893"/>
            <p:cNvSpPr/>
            <p:nvPr/>
          </p:nvSpPr>
          <p:spPr>
            <a:xfrm>
              <a:off x="5641603" y="8191086"/>
              <a:ext cx="365551" cy="213866"/>
            </a:xfrm>
            <a:prstGeom prst="roundRect">
              <a:avLst>
                <a:gd name="adj" fmla="val 19013"/>
              </a:avLst>
            </a:prstGeom>
            <a:solidFill>
              <a:srgbClr val="3366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800"/>
            </a:p>
          </p:txBody>
        </p:sp>
        <p:sp>
          <p:nvSpPr>
            <p:cNvPr id="898" name="403 CuadroTexto"/>
            <p:cNvSpPr txBox="1"/>
            <p:nvPr/>
          </p:nvSpPr>
          <p:spPr>
            <a:xfrm>
              <a:off x="5641603" y="8191086"/>
              <a:ext cx="375701" cy="203221"/>
            </a:xfrm>
            <a:prstGeom prst="rect">
              <a:avLst/>
            </a:prstGeom>
            <a:noFill/>
            <a:effectLst/>
          </p:spPr>
          <p:txBody>
            <a:bodyPr wrap="square" lIns="79332" tIns="39668" rIns="79332" bIns="39668" rtlCol="0">
              <a:spAutoFit/>
            </a:bodyPr>
            <a:lstStyle/>
            <a:p>
              <a:pPr algn="ctr"/>
              <a:r>
                <a:rPr lang="es-ES_tradnl" sz="800" dirty="0" smtClean="0">
                  <a:solidFill>
                    <a:schemeClr val="bg1"/>
                  </a:solidFill>
                  <a:latin typeface="Meta Bold Roman"/>
                  <a:cs typeface="Meta Bold Roman"/>
                </a:rPr>
                <a:t>DOI</a:t>
              </a:r>
              <a:endParaRPr lang="es-ES" sz="800" dirty="0">
                <a:solidFill>
                  <a:schemeClr val="bg1"/>
                </a:solidFill>
                <a:latin typeface="Meta Bold Roman"/>
                <a:cs typeface="Meta Bold Roman"/>
              </a:endParaRPr>
            </a:p>
          </p:txBody>
        </p:sp>
        <p:sp>
          <p:nvSpPr>
            <p:cNvPr id="900" name="403 CuadroTexto"/>
            <p:cNvSpPr txBox="1"/>
            <p:nvPr/>
          </p:nvSpPr>
          <p:spPr>
            <a:xfrm>
              <a:off x="5973970" y="8177354"/>
              <a:ext cx="1049956" cy="203221"/>
            </a:xfrm>
            <a:prstGeom prst="rect">
              <a:avLst/>
            </a:prstGeom>
            <a:noFill/>
            <a:effectLst/>
          </p:spPr>
          <p:txBody>
            <a:bodyPr wrap="square" lIns="79332" tIns="39668" rIns="79332" bIns="39668" rtlCol="0">
              <a:spAutoFit/>
            </a:bodyPr>
            <a:lstStyle/>
            <a:p>
              <a:pPr algn="ctr"/>
              <a:r>
                <a:rPr lang="fi-FI" sz="800" dirty="0">
                  <a:solidFill>
                    <a:srgbClr val="336699"/>
                  </a:solidFill>
                  <a:latin typeface="Meta Bold Roman"/>
                  <a:cs typeface="Meta Bold Roman"/>
                </a:rPr>
                <a:t>10.1101/571182</a:t>
              </a:r>
            </a:p>
          </p:txBody>
        </p:sp>
        <p:sp>
          <p:nvSpPr>
            <p:cNvPr id="901" name="Rectángulo redondeado 900"/>
            <p:cNvSpPr/>
            <p:nvPr/>
          </p:nvSpPr>
          <p:spPr>
            <a:xfrm>
              <a:off x="6007154" y="8191086"/>
              <a:ext cx="947656" cy="213866"/>
            </a:xfrm>
            <a:prstGeom prst="roundRect">
              <a:avLst>
                <a:gd name="adj" fmla="val 19013"/>
              </a:avLst>
            </a:prstGeom>
            <a:noFill/>
            <a:ln>
              <a:solidFill>
                <a:srgbClr val="33669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800"/>
            </a:p>
          </p:txBody>
        </p:sp>
      </p:grpSp>
      <p:grpSp>
        <p:nvGrpSpPr>
          <p:cNvPr id="907" name="Agrupar 906"/>
          <p:cNvGrpSpPr/>
          <p:nvPr/>
        </p:nvGrpSpPr>
        <p:grpSpPr>
          <a:xfrm>
            <a:off x="10481555" y="5160546"/>
            <a:ext cx="1382323" cy="227598"/>
            <a:chOff x="5641603" y="8177354"/>
            <a:chExt cx="1382323" cy="227598"/>
          </a:xfrm>
        </p:grpSpPr>
        <p:sp>
          <p:nvSpPr>
            <p:cNvPr id="909" name="Rectángulo redondeado 908"/>
            <p:cNvSpPr/>
            <p:nvPr/>
          </p:nvSpPr>
          <p:spPr>
            <a:xfrm>
              <a:off x="5641603" y="8191086"/>
              <a:ext cx="365551" cy="213866"/>
            </a:xfrm>
            <a:prstGeom prst="roundRect">
              <a:avLst>
                <a:gd name="adj" fmla="val 19013"/>
              </a:avLst>
            </a:prstGeom>
            <a:solidFill>
              <a:srgbClr val="3366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800"/>
            </a:p>
          </p:txBody>
        </p:sp>
        <p:sp>
          <p:nvSpPr>
            <p:cNvPr id="911" name="403 CuadroTexto"/>
            <p:cNvSpPr txBox="1"/>
            <p:nvPr/>
          </p:nvSpPr>
          <p:spPr>
            <a:xfrm>
              <a:off x="5641603" y="8191086"/>
              <a:ext cx="375701" cy="203221"/>
            </a:xfrm>
            <a:prstGeom prst="rect">
              <a:avLst/>
            </a:prstGeom>
            <a:noFill/>
            <a:effectLst/>
          </p:spPr>
          <p:txBody>
            <a:bodyPr wrap="square" lIns="79332" tIns="39668" rIns="79332" bIns="39668" rtlCol="0">
              <a:spAutoFit/>
            </a:bodyPr>
            <a:lstStyle/>
            <a:p>
              <a:pPr algn="ctr"/>
              <a:r>
                <a:rPr lang="es-ES_tradnl" sz="800" dirty="0" smtClean="0">
                  <a:solidFill>
                    <a:schemeClr val="bg1"/>
                  </a:solidFill>
                  <a:latin typeface="Meta Bold Roman"/>
                  <a:cs typeface="Meta Bold Roman"/>
                </a:rPr>
                <a:t>DOI</a:t>
              </a:r>
              <a:endParaRPr lang="es-ES" sz="800" dirty="0">
                <a:solidFill>
                  <a:schemeClr val="bg1"/>
                </a:solidFill>
                <a:latin typeface="Meta Bold Roman"/>
                <a:cs typeface="Meta Bold Roman"/>
              </a:endParaRPr>
            </a:p>
          </p:txBody>
        </p:sp>
        <p:sp>
          <p:nvSpPr>
            <p:cNvPr id="912" name="403 CuadroTexto"/>
            <p:cNvSpPr txBox="1"/>
            <p:nvPr/>
          </p:nvSpPr>
          <p:spPr>
            <a:xfrm>
              <a:off x="5973970" y="8177354"/>
              <a:ext cx="1049956" cy="203221"/>
            </a:xfrm>
            <a:prstGeom prst="rect">
              <a:avLst/>
            </a:prstGeom>
            <a:noFill/>
            <a:effectLst/>
          </p:spPr>
          <p:txBody>
            <a:bodyPr wrap="square" lIns="79332" tIns="39668" rIns="79332" bIns="39668" rtlCol="0">
              <a:spAutoFit/>
            </a:bodyPr>
            <a:lstStyle/>
            <a:p>
              <a:pPr algn="ctr"/>
              <a:r>
                <a:rPr lang="cs-CZ" sz="800" dirty="0">
                  <a:solidFill>
                    <a:srgbClr val="336699"/>
                  </a:solidFill>
                  <a:latin typeface="Meta Bold Roman"/>
                  <a:cs typeface="Meta Bold Roman"/>
                </a:rPr>
                <a:t>10.1111/geb.12897</a:t>
              </a:r>
            </a:p>
          </p:txBody>
        </p:sp>
        <p:sp>
          <p:nvSpPr>
            <p:cNvPr id="913" name="Rectángulo redondeado 912"/>
            <p:cNvSpPr/>
            <p:nvPr/>
          </p:nvSpPr>
          <p:spPr>
            <a:xfrm>
              <a:off x="6007154" y="8191086"/>
              <a:ext cx="947656" cy="213866"/>
            </a:xfrm>
            <a:prstGeom prst="roundRect">
              <a:avLst>
                <a:gd name="adj" fmla="val 19013"/>
              </a:avLst>
            </a:prstGeom>
            <a:noFill/>
            <a:ln>
              <a:solidFill>
                <a:srgbClr val="33669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800"/>
            </a:p>
          </p:txBody>
        </p:sp>
      </p:grpSp>
      <p:sp>
        <p:nvSpPr>
          <p:cNvPr id="11265" name="CuadroTexto 11264"/>
          <p:cNvSpPr txBox="1"/>
          <p:nvPr/>
        </p:nvSpPr>
        <p:spPr>
          <a:xfrm rot="5400000">
            <a:off x="10139940" y="5422667"/>
            <a:ext cx="45204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rgbClr val="7F7F7F"/>
                </a:solidFill>
              </a:rPr>
              <a:t>…</a:t>
            </a:r>
            <a:endParaRPr lang="es-ES" dirty="0">
              <a:solidFill>
                <a:srgbClr val="7F7F7F"/>
              </a:solidFill>
            </a:endParaRPr>
          </a:p>
        </p:txBody>
      </p:sp>
      <p:grpSp>
        <p:nvGrpSpPr>
          <p:cNvPr id="914" name="Agrupar 913"/>
          <p:cNvGrpSpPr/>
          <p:nvPr/>
        </p:nvGrpSpPr>
        <p:grpSpPr>
          <a:xfrm>
            <a:off x="10630388" y="5973612"/>
            <a:ext cx="1385890" cy="227598"/>
            <a:chOff x="5638036" y="8177354"/>
            <a:chExt cx="1385890" cy="227598"/>
          </a:xfrm>
        </p:grpSpPr>
        <p:sp>
          <p:nvSpPr>
            <p:cNvPr id="916" name="Rectángulo redondeado 915"/>
            <p:cNvSpPr/>
            <p:nvPr/>
          </p:nvSpPr>
          <p:spPr>
            <a:xfrm>
              <a:off x="5641603" y="8191086"/>
              <a:ext cx="365551" cy="213866"/>
            </a:xfrm>
            <a:prstGeom prst="roundRect">
              <a:avLst>
                <a:gd name="adj" fmla="val 19013"/>
              </a:avLst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800"/>
            </a:p>
          </p:txBody>
        </p:sp>
        <p:sp>
          <p:nvSpPr>
            <p:cNvPr id="917" name="403 CuadroTexto"/>
            <p:cNvSpPr txBox="1"/>
            <p:nvPr/>
          </p:nvSpPr>
          <p:spPr>
            <a:xfrm>
              <a:off x="5638036" y="8197701"/>
              <a:ext cx="375701" cy="203221"/>
            </a:xfrm>
            <a:prstGeom prst="rect">
              <a:avLst/>
            </a:prstGeom>
            <a:noFill/>
            <a:effectLst/>
          </p:spPr>
          <p:txBody>
            <a:bodyPr wrap="square" lIns="79332" tIns="39668" rIns="79332" bIns="39668" rtlCol="0">
              <a:spAutoFit/>
            </a:bodyPr>
            <a:lstStyle/>
            <a:p>
              <a:pPr algn="ctr"/>
              <a:r>
                <a:rPr lang="es-ES_tradnl" sz="800" dirty="0" smtClean="0">
                  <a:solidFill>
                    <a:schemeClr val="bg1"/>
                  </a:solidFill>
                  <a:latin typeface="Meta Bold Roman"/>
                  <a:cs typeface="Meta Bold Roman"/>
                </a:rPr>
                <a:t>DOI</a:t>
              </a:r>
              <a:endParaRPr lang="es-ES" sz="800" dirty="0">
                <a:solidFill>
                  <a:schemeClr val="bg1"/>
                </a:solidFill>
                <a:latin typeface="Meta Bold Roman"/>
                <a:cs typeface="Meta Bold Roman"/>
              </a:endParaRPr>
            </a:p>
          </p:txBody>
        </p:sp>
        <p:sp>
          <p:nvSpPr>
            <p:cNvPr id="918" name="403 CuadroTexto"/>
            <p:cNvSpPr txBox="1"/>
            <p:nvPr/>
          </p:nvSpPr>
          <p:spPr>
            <a:xfrm>
              <a:off x="5973970" y="8177354"/>
              <a:ext cx="1049956" cy="203221"/>
            </a:xfrm>
            <a:prstGeom prst="rect">
              <a:avLst/>
            </a:prstGeom>
            <a:noFill/>
            <a:effectLst/>
          </p:spPr>
          <p:txBody>
            <a:bodyPr wrap="square" lIns="79332" tIns="39668" rIns="79332" bIns="39668" rtlCol="0">
              <a:spAutoFit/>
            </a:bodyPr>
            <a:lstStyle/>
            <a:p>
              <a:pPr algn="ctr"/>
              <a:r>
                <a:rPr lang="mr-IN" sz="800" dirty="0" smtClean="0">
                  <a:solidFill>
                    <a:srgbClr val="7F7F7F"/>
                  </a:solidFill>
                  <a:latin typeface="Meta Bold Roman"/>
                  <a:cs typeface="Meta Bold Roman"/>
                </a:rPr>
                <a:t>…</a:t>
              </a:r>
              <a:endParaRPr lang="mr-IN" sz="800" dirty="0">
                <a:solidFill>
                  <a:srgbClr val="7F7F7F"/>
                </a:solidFill>
                <a:latin typeface="Meta Bold Roman"/>
                <a:cs typeface="Meta Bold Roman"/>
              </a:endParaRPr>
            </a:p>
          </p:txBody>
        </p:sp>
        <p:sp>
          <p:nvSpPr>
            <p:cNvPr id="919" name="Rectángulo redondeado 918"/>
            <p:cNvSpPr/>
            <p:nvPr/>
          </p:nvSpPr>
          <p:spPr>
            <a:xfrm>
              <a:off x="6007154" y="8191086"/>
              <a:ext cx="947656" cy="213866"/>
            </a:xfrm>
            <a:prstGeom prst="roundRect">
              <a:avLst>
                <a:gd name="adj" fmla="val 19013"/>
              </a:avLst>
            </a:prstGeom>
            <a:noFill/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800"/>
            </a:p>
          </p:txBody>
        </p:sp>
      </p:grpSp>
      <p:sp>
        <p:nvSpPr>
          <p:cNvPr id="920" name="CuadroTexto 919"/>
          <p:cNvSpPr txBox="1"/>
          <p:nvPr/>
        </p:nvSpPr>
        <p:spPr>
          <a:xfrm>
            <a:off x="9304327" y="5761261"/>
            <a:ext cx="587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(11267)</a:t>
            </a:r>
            <a:endParaRPr lang="es-ES" sz="10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921" name="403 CuadroTexto"/>
          <p:cNvSpPr txBox="1"/>
          <p:nvPr/>
        </p:nvSpPr>
        <p:spPr>
          <a:xfrm>
            <a:off x="1441771" y="6239844"/>
            <a:ext cx="784791" cy="572553"/>
          </a:xfrm>
          <a:prstGeom prst="rect">
            <a:avLst/>
          </a:prstGeom>
          <a:noFill/>
        </p:spPr>
        <p:txBody>
          <a:bodyPr wrap="square" lIns="79332" tIns="39668" rIns="79332" bIns="39668" rtlCol="0">
            <a:spAutoFit/>
          </a:bodyPr>
          <a:lstStyle/>
          <a:p>
            <a:pPr algn="ctr"/>
            <a:r>
              <a:rPr lang="es-ES" sz="3200" b="1" dirty="0" smtClean="0">
                <a:latin typeface="Meta Bold Roman"/>
                <a:cs typeface="Meta Bold Roman"/>
              </a:rPr>
              <a:t>a</a:t>
            </a:r>
            <a:endParaRPr lang="es-ES" sz="3200" b="1" dirty="0">
              <a:latin typeface="Meta Bold Roman"/>
              <a:cs typeface="Meta Bold Roman"/>
            </a:endParaRPr>
          </a:p>
        </p:txBody>
      </p:sp>
      <p:sp>
        <p:nvSpPr>
          <p:cNvPr id="922" name="403 CuadroTexto"/>
          <p:cNvSpPr txBox="1"/>
          <p:nvPr/>
        </p:nvSpPr>
        <p:spPr>
          <a:xfrm>
            <a:off x="6367719" y="3718505"/>
            <a:ext cx="784791" cy="572553"/>
          </a:xfrm>
          <a:prstGeom prst="rect">
            <a:avLst/>
          </a:prstGeom>
          <a:noFill/>
        </p:spPr>
        <p:txBody>
          <a:bodyPr wrap="square" lIns="79332" tIns="39668" rIns="79332" bIns="39668" rtlCol="0">
            <a:spAutoFit/>
          </a:bodyPr>
          <a:lstStyle/>
          <a:p>
            <a:pPr algn="ctr"/>
            <a:r>
              <a:rPr lang="es-ES" sz="3200" b="1" dirty="0" smtClean="0">
                <a:latin typeface="Meta Bold Roman"/>
                <a:cs typeface="Meta Bold Roman"/>
              </a:rPr>
              <a:t>b</a:t>
            </a:r>
            <a:endParaRPr lang="es-ES" sz="3200" b="1" dirty="0">
              <a:latin typeface="Meta Bold Roman"/>
              <a:cs typeface="Meta Bold Roman"/>
            </a:endParaRPr>
          </a:p>
        </p:txBody>
      </p:sp>
      <p:sp>
        <p:nvSpPr>
          <p:cNvPr id="923" name="403 CuadroTexto"/>
          <p:cNvSpPr txBox="1"/>
          <p:nvPr/>
        </p:nvSpPr>
        <p:spPr>
          <a:xfrm>
            <a:off x="8362862" y="1511983"/>
            <a:ext cx="784791" cy="572553"/>
          </a:xfrm>
          <a:prstGeom prst="rect">
            <a:avLst/>
          </a:prstGeom>
          <a:noFill/>
        </p:spPr>
        <p:txBody>
          <a:bodyPr wrap="square" lIns="79332" tIns="39668" rIns="79332" bIns="39668" rtlCol="0">
            <a:spAutoFit/>
          </a:bodyPr>
          <a:lstStyle/>
          <a:p>
            <a:pPr algn="ctr"/>
            <a:r>
              <a:rPr lang="es-ES" sz="3200" b="1" dirty="0">
                <a:latin typeface="Meta Bold Roman"/>
                <a:cs typeface="Meta Bold Roman"/>
              </a:rPr>
              <a:t>c</a:t>
            </a:r>
            <a:endParaRPr lang="es-ES" sz="3200" b="1" dirty="0">
              <a:latin typeface="Meta Bold Roman"/>
              <a:cs typeface="Meta Bold Roman"/>
            </a:endParaRPr>
          </a:p>
        </p:txBody>
      </p:sp>
      <p:sp>
        <p:nvSpPr>
          <p:cNvPr id="924" name="403 CuadroTexto"/>
          <p:cNvSpPr txBox="1"/>
          <p:nvPr/>
        </p:nvSpPr>
        <p:spPr>
          <a:xfrm>
            <a:off x="11231487" y="4310178"/>
            <a:ext cx="784791" cy="572553"/>
          </a:xfrm>
          <a:prstGeom prst="rect">
            <a:avLst/>
          </a:prstGeom>
          <a:noFill/>
        </p:spPr>
        <p:txBody>
          <a:bodyPr wrap="square" lIns="79332" tIns="39668" rIns="79332" bIns="39668" rtlCol="0">
            <a:spAutoFit/>
          </a:bodyPr>
          <a:lstStyle/>
          <a:p>
            <a:pPr algn="ctr"/>
            <a:r>
              <a:rPr lang="es-ES" sz="3200" b="1" dirty="0" smtClean="0">
                <a:latin typeface="Meta Bold Roman"/>
                <a:cs typeface="Meta Bold Roman"/>
              </a:rPr>
              <a:t>d</a:t>
            </a:r>
            <a:endParaRPr lang="es-ES" sz="3200" b="1" dirty="0">
              <a:latin typeface="Meta Bold Roman"/>
              <a:cs typeface="Meta Bold Roman"/>
            </a:endParaRPr>
          </a:p>
        </p:txBody>
      </p:sp>
    </p:spTree>
    <p:extLst>
      <p:ext uri="{BB962C8B-B14F-4D97-AF65-F5344CB8AC3E}">
        <p14:creationId xmlns:p14="http://schemas.microsoft.com/office/powerpoint/2010/main" val="3711212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1108868" y="2117844"/>
            <a:ext cx="4481513" cy="4321175"/>
            <a:chOff x="532" y="1008"/>
            <a:chExt cx="2823" cy="2722"/>
          </a:xfrm>
        </p:grpSpPr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1682" y="2034"/>
              <a:ext cx="26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1800">
                  <a:latin typeface="Meta Bold Roman"/>
                  <a:cs typeface="Meta Bold Roman"/>
                </a:rPr>
                <a:t>19</a:t>
              </a:r>
            </a:p>
          </p:txBody>
        </p:sp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532" y="2150"/>
              <a:ext cx="435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3200">
                  <a:solidFill>
                    <a:srgbClr val="777777"/>
                  </a:solidFill>
                  <a:latin typeface="Meta Bold Roman"/>
                  <a:cs typeface="Meta Bold Roman"/>
                </a:rPr>
                <a:t>Qp</a:t>
              </a:r>
            </a:p>
          </p:txBody>
        </p:sp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2290" y="2931"/>
              <a:ext cx="433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4000">
                  <a:solidFill>
                    <a:srgbClr val="C0C0C0"/>
                  </a:solidFill>
                  <a:latin typeface="Meta Bold Roman"/>
                  <a:cs typeface="Meta Bold Roman"/>
                </a:rPr>
                <a:t>12</a:t>
              </a:r>
            </a:p>
          </p:txBody>
        </p:sp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2259" y="2418"/>
              <a:ext cx="461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4000" dirty="0">
                  <a:solidFill>
                    <a:schemeClr val="bg2"/>
                  </a:solidFill>
                  <a:latin typeface="Meta Bold Roman"/>
                  <a:cs typeface="Meta Bold Roman"/>
                </a:rPr>
                <a:t>25</a:t>
              </a:r>
            </a:p>
          </p:txBody>
        </p:sp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1962" y="1572"/>
              <a:ext cx="363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3200">
                  <a:solidFill>
                    <a:srgbClr val="292929"/>
                  </a:solidFill>
                  <a:latin typeface="Meta Bold Roman"/>
                  <a:cs typeface="Meta Bold Roman"/>
                </a:rPr>
                <a:t>Qi</a:t>
              </a:r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659" y="1008"/>
              <a:ext cx="309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4000">
                  <a:solidFill>
                    <a:schemeClr val="bg2"/>
                  </a:solidFill>
                  <a:latin typeface="Meta Bold Roman"/>
                  <a:cs typeface="Meta Bold Roman"/>
                </a:rPr>
                <a:t>8</a:t>
              </a:r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1025" y="2462"/>
              <a:ext cx="57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1800">
                  <a:solidFill>
                    <a:srgbClr val="EAEAEA"/>
                  </a:solidFill>
                  <a:latin typeface="Meta Bold Roman"/>
                  <a:cs typeface="Meta Bold Roman"/>
                </a:rPr>
                <a:t>415002</a:t>
              </a:r>
            </a:p>
          </p:txBody>
        </p:sp>
        <p:sp>
          <p:nvSpPr>
            <p:cNvPr id="12" name="Text Box 12"/>
            <p:cNvSpPr txBox="1">
              <a:spLocks noChangeArrowheads="1"/>
            </p:cNvSpPr>
            <p:nvPr/>
          </p:nvSpPr>
          <p:spPr bwMode="auto">
            <a:xfrm>
              <a:off x="1625" y="1223"/>
              <a:ext cx="431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1400">
                  <a:solidFill>
                    <a:srgbClr val="969696"/>
                  </a:solidFill>
                  <a:latin typeface="Meta Bold Roman"/>
                  <a:cs typeface="Meta Bold Roman"/>
                </a:rPr>
                <a:t>40850</a:t>
              </a:r>
            </a:p>
          </p:txBody>
        </p:sp>
        <p:sp>
          <p:nvSpPr>
            <p:cNvPr id="13" name="Text Box 13"/>
            <p:cNvSpPr txBox="1">
              <a:spLocks noChangeArrowheads="1"/>
            </p:cNvSpPr>
            <p:nvPr/>
          </p:nvSpPr>
          <p:spPr bwMode="auto">
            <a:xfrm>
              <a:off x="2468" y="1592"/>
              <a:ext cx="674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4000" dirty="0">
                  <a:solidFill>
                    <a:srgbClr val="969696"/>
                  </a:solidFill>
                  <a:latin typeface="Meta Bold Roman"/>
                  <a:cs typeface="Meta Bold Roman"/>
                </a:rPr>
                <a:t>Aog</a:t>
              </a:r>
            </a:p>
          </p:txBody>
        </p:sp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1471" y="3284"/>
              <a:ext cx="651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4000">
                  <a:solidFill>
                    <a:schemeClr val="bg2"/>
                  </a:solidFill>
                  <a:latin typeface="Meta Bold Roman"/>
                  <a:cs typeface="Meta Bold Roman"/>
                </a:rPr>
                <a:t>932</a:t>
              </a:r>
            </a:p>
          </p:txBody>
        </p:sp>
        <p:sp>
          <p:nvSpPr>
            <p:cNvPr id="15" name="Text Box 15"/>
            <p:cNvSpPr txBox="1">
              <a:spLocks noChangeArrowheads="1"/>
            </p:cNvSpPr>
            <p:nvPr/>
          </p:nvSpPr>
          <p:spPr bwMode="auto">
            <a:xfrm>
              <a:off x="1682" y="2735"/>
              <a:ext cx="415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1000">
                  <a:latin typeface="Meta Bold Roman"/>
                  <a:cs typeface="Meta Bold Roman"/>
                </a:rPr>
                <a:t>12/2008</a:t>
              </a:r>
            </a:p>
          </p:txBody>
        </p:sp>
        <p:sp>
          <p:nvSpPr>
            <p:cNvPr id="16" name="Text Box 16"/>
            <p:cNvSpPr txBox="1">
              <a:spLocks noChangeArrowheads="1"/>
            </p:cNvSpPr>
            <p:nvPr/>
          </p:nvSpPr>
          <p:spPr bwMode="auto">
            <a:xfrm>
              <a:off x="1025" y="1525"/>
              <a:ext cx="515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dirty="0">
                  <a:solidFill>
                    <a:srgbClr val="EAEAEA"/>
                  </a:solidFill>
                  <a:latin typeface="Meta Bold Roman"/>
                  <a:cs typeface="Meta Bold Roman"/>
                </a:rPr>
                <a:t>2.3</a:t>
              </a:r>
            </a:p>
          </p:txBody>
        </p:sp>
        <p:sp>
          <p:nvSpPr>
            <p:cNvPr id="17" name="Text Box 17"/>
            <p:cNvSpPr txBox="1">
              <a:spLocks noChangeArrowheads="1"/>
            </p:cNvSpPr>
            <p:nvPr/>
          </p:nvSpPr>
          <p:spPr bwMode="auto">
            <a:xfrm>
              <a:off x="773" y="3173"/>
              <a:ext cx="383" cy="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900">
                  <a:latin typeface="Meta Bold Roman"/>
                  <a:cs typeface="Meta Bold Roman"/>
                </a:rPr>
                <a:t>10/2009</a:t>
              </a:r>
            </a:p>
          </p:txBody>
        </p:sp>
        <p:sp>
          <p:nvSpPr>
            <p:cNvPr id="18" name="Text Box 18"/>
            <p:cNvSpPr txBox="1">
              <a:spLocks noChangeArrowheads="1"/>
            </p:cNvSpPr>
            <p:nvPr/>
          </p:nvSpPr>
          <p:spPr bwMode="auto">
            <a:xfrm>
              <a:off x="2951" y="3190"/>
              <a:ext cx="40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s-ES_tradnl" sz="1400">
                  <a:solidFill>
                    <a:srgbClr val="777777"/>
                  </a:solidFill>
                  <a:latin typeface="Meta Bold Roman"/>
                  <a:cs typeface="Meta Bold Roman"/>
                </a:rPr>
                <a:t>41250</a:t>
              </a:r>
            </a:p>
          </p:txBody>
        </p:sp>
      </p:grpSp>
      <p:grpSp>
        <p:nvGrpSpPr>
          <p:cNvPr id="124" name="Agrupar 123"/>
          <p:cNvGrpSpPr/>
          <p:nvPr/>
        </p:nvGrpSpPr>
        <p:grpSpPr>
          <a:xfrm>
            <a:off x="7096132" y="2055931"/>
            <a:ext cx="4481512" cy="4524375"/>
            <a:chOff x="7096132" y="2055931"/>
            <a:chExt cx="4481512" cy="4524375"/>
          </a:xfrm>
        </p:grpSpPr>
        <p:cxnSp>
          <p:nvCxnSpPr>
            <p:cNvPr id="101" name="Conector recto 100"/>
            <p:cNvCxnSpPr/>
            <p:nvPr/>
          </p:nvCxnSpPr>
          <p:spPr>
            <a:xfrm flipH="1">
              <a:off x="7441413" y="2397244"/>
              <a:ext cx="83344" cy="1730775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104"/>
            <p:cNvCxnSpPr>
              <a:stCxn id="26" idx="4"/>
              <a:endCxn id="43" idx="2"/>
            </p:cNvCxnSpPr>
            <p:nvPr/>
          </p:nvCxnSpPr>
          <p:spPr>
            <a:xfrm>
              <a:off x="7449350" y="4532432"/>
              <a:ext cx="333375" cy="1190625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cto 106"/>
            <p:cNvCxnSpPr>
              <a:stCxn id="26" idx="4"/>
            </p:cNvCxnSpPr>
            <p:nvPr/>
          </p:nvCxnSpPr>
          <p:spPr>
            <a:xfrm>
              <a:off x="7449350" y="4532432"/>
              <a:ext cx="1381919" cy="1341437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cto 108"/>
            <p:cNvCxnSpPr>
              <a:stCxn id="32" idx="2"/>
            </p:cNvCxnSpPr>
            <p:nvPr/>
          </p:nvCxnSpPr>
          <p:spPr>
            <a:xfrm>
              <a:off x="9173375" y="2705219"/>
              <a:ext cx="555387" cy="549041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cto 110"/>
            <p:cNvCxnSpPr>
              <a:stCxn id="32" idx="2"/>
            </p:cNvCxnSpPr>
            <p:nvPr/>
          </p:nvCxnSpPr>
          <p:spPr>
            <a:xfrm flipH="1">
              <a:off x="8413452" y="2705219"/>
              <a:ext cx="759923" cy="549041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ector recto 112"/>
            <p:cNvCxnSpPr/>
            <p:nvPr/>
          </p:nvCxnSpPr>
          <p:spPr>
            <a:xfrm flipH="1">
              <a:off x="9173375" y="3356495"/>
              <a:ext cx="446881" cy="512361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114"/>
            <p:cNvCxnSpPr/>
            <p:nvPr/>
          </p:nvCxnSpPr>
          <p:spPr>
            <a:xfrm>
              <a:off x="8413452" y="3356495"/>
              <a:ext cx="0" cy="1252136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/>
            <p:cNvCxnSpPr>
              <a:endCxn id="38" idx="0"/>
            </p:cNvCxnSpPr>
            <p:nvPr/>
          </p:nvCxnSpPr>
          <p:spPr>
            <a:xfrm flipH="1">
              <a:off x="9251163" y="3524769"/>
              <a:ext cx="1509438" cy="1272775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cto 118"/>
            <p:cNvCxnSpPr/>
            <p:nvPr/>
          </p:nvCxnSpPr>
          <p:spPr>
            <a:xfrm flipH="1">
              <a:off x="10363740" y="3356495"/>
              <a:ext cx="396861" cy="1252136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recto 120"/>
            <p:cNvCxnSpPr/>
            <p:nvPr/>
          </p:nvCxnSpPr>
          <p:spPr>
            <a:xfrm>
              <a:off x="10839973" y="3535481"/>
              <a:ext cx="399534" cy="2108200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recto 122"/>
            <p:cNvCxnSpPr/>
            <p:nvPr/>
          </p:nvCxnSpPr>
          <p:spPr>
            <a:xfrm flipH="1">
              <a:off x="10507057" y="3423170"/>
              <a:ext cx="232829" cy="2133600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20"/>
            <p:cNvSpPr>
              <a:spLocks noChangeAspect="1" noChangeArrowheads="1"/>
            </p:cNvSpPr>
            <p:nvPr/>
          </p:nvSpPr>
          <p:spPr bwMode="auto">
            <a:xfrm>
              <a:off x="8963032" y="4608631"/>
              <a:ext cx="600075" cy="609600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21" name="Oval 21"/>
            <p:cNvSpPr>
              <a:spLocks noChangeAspect="1" noChangeArrowheads="1"/>
            </p:cNvSpPr>
            <p:nvPr/>
          </p:nvSpPr>
          <p:spPr bwMode="auto">
            <a:xfrm>
              <a:off x="7902582" y="4116506"/>
              <a:ext cx="865187" cy="879475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22" name="Oval 22"/>
            <p:cNvSpPr>
              <a:spLocks noChangeAspect="1" noChangeArrowheads="1"/>
            </p:cNvSpPr>
            <p:nvPr/>
          </p:nvSpPr>
          <p:spPr bwMode="auto">
            <a:xfrm>
              <a:off x="9815519" y="4316531"/>
              <a:ext cx="781050" cy="792163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23" name="Oval 23"/>
            <p:cNvSpPr>
              <a:spLocks noChangeAspect="1" noChangeArrowheads="1"/>
            </p:cNvSpPr>
            <p:nvPr/>
          </p:nvSpPr>
          <p:spPr bwMode="auto">
            <a:xfrm>
              <a:off x="10188582" y="2903656"/>
              <a:ext cx="1000125" cy="1016000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24" name="Oval 24"/>
            <p:cNvSpPr>
              <a:spLocks noChangeAspect="1" noChangeArrowheads="1"/>
            </p:cNvSpPr>
            <p:nvPr/>
          </p:nvSpPr>
          <p:spPr bwMode="auto">
            <a:xfrm>
              <a:off x="8837619" y="2244844"/>
              <a:ext cx="655637" cy="665163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25" name="Oval 25"/>
            <p:cNvSpPr>
              <a:spLocks noChangeAspect="1" noChangeArrowheads="1"/>
            </p:cNvSpPr>
            <p:nvPr/>
          </p:nvSpPr>
          <p:spPr bwMode="auto">
            <a:xfrm>
              <a:off x="7224719" y="2117844"/>
              <a:ext cx="627062" cy="636588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26" name="Oval 26"/>
            <p:cNvSpPr>
              <a:spLocks noChangeAspect="1" noChangeArrowheads="1"/>
            </p:cNvSpPr>
            <p:nvPr/>
          </p:nvSpPr>
          <p:spPr bwMode="auto">
            <a:xfrm>
              <a:off x="7135819" y="3895844"/>
              <a:ext cx="627062" cy="636588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27" name="Oval 27"/>
            <p:cNvSpPr>
              <a:spLocks noChangeAspect="1" noChangeArrowheads="1"/>
            </p:cNvSpPr>
            <p:nvPr/>
          </p:nvSpPr>
          <p:spPr bwMode="auto">
            <a:xfrm>
              <a:off x="8612194" y="5643681"/>
              <a:ext cx="923925" cy="936625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28" name="Oval 28"/>
            <p:cNvSpPr>
              <a:spLocks noChangeAspect="1" noChangeArrowheads="1"/>
            </p:cNvSpPr>
            <p:nvPr/>
          </p:nvSpPr>
          <p:spPr bwMode="auto">
            <a:xfrm>
              <a:off x="10190611" y="5535731"/>
              <a:ext cx="549275" cy="557213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29" name="Text Box 29"/>
            <p:cNvSpPr txBox="1">
              <a:spLocks noChangeArrowheads="1"/>
            </p:cNvSpPr>
            <p:nvPr/>
          </p:nvSpPr>
          <p:spPr bwMode="auto">
            <a:xfrm>
              <a:off x="9837744" y="4294306"/>
              <a:ext cx="731837" cy="70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4000">
                  <a:solidFill>
                    <a:schemeClr val="bg2"/>
                  </a:solidFill>
                  <a:latin typeface="Meta Bold Roman"/>
                  <a:cs typeface="Meta Bold Roman"/>
                </a:rPr>
                <a:t>25</a:t>
              </a:r>
            </a:p>
          </p:txBody>
        </p:sp>
        <p:sp>
          <p:nvSpPr>
            <p:cNvPr id="30" name="Text Box 30"/>
            <p:cNvSpPr txBox="1">
              <a:spLocks noChangeArrowheads="1"/>
            </p:cNvSpPr>
            <p:nvPr/>
          </p:nvSpPr>
          <p:spPr bwMode="auto">
            <a:xfrm>
              <a:off x="7297744" y="2055931"/>
              <a:ext cx="490537" cy="70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4000">
                  <a:solidFill>
                    <a:schemeClr val="bg2"/>
                  </a:solidFill>
                  <a:latin typeface="Meta Bold Roman"/>
                  <a:cs typeface="Meta Bold Roman"/>
                </a:rPr>
                <a:t>8</a:t>
              </a:r>
            </a:p>
          </p:txBody>
        </p:sp>
        <p:sp>
          <p:nvSpPr>
            <p:cNvPr id="31" name="Text Box 31"/>
            <p:cNvSpPr txBox="1">
              <a:spLocks noChangeArrowheads="1"/>
            </p:cNvSpPr>
            <p:nvPr/>
          </p:nvSpPr>
          <p:spPr bwMode="auto">
            <a:xfrm>
              <a:off x="7878769" y="4364156"/>
              <a:ext cx="908050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1800" dirty="0">
                  <a:solidFill>
                    <a:srgbClr val="EAEAEA"/>
                  </a:solidFill>
                  <a:latin typeface="Meta Bold Roman"/>
                  <a:cs typeface="Meta Bold Roman"/>
                </a:rPr>
                <a:t>415002</a:t>
              </a:r>
            </a:p>
          </p:txBody>
        </p:sp>
        <p:sp>
          <p:nvSpPr>
            <p:cNvPr id="32" name="Text Box 32"/>
            <p:cNvSpPr txBox="1">
              <a:spLocks noChangeArrowheads="1"/>
            </p:cNvSpPr>
            <p:nvPr/>
          </p:nvSpPr>
          <p:spPr bwMode="auto">
            <a:xfrm>
              <a:off x="8831269" y="2397244"/>
              <a:ext cx="684212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1400" dirty="0">
                  <a:solidFill>
                    <a:schemeClr val="bg1">
                      <a:lumMod val="95000"/>
                    </a:schemeClr>
                  </a:solidFill>
                  <a:latin typeface="Meta Bold Roman"/>
                  <a:cs typeface="Meta Bold Roman"/>
                </a:rPr>
                <a:t>40850</a:t>
              </a:r>
            </a:p>
          </p:txBody>
        </p:sp>
        <p:sp>
          <p:nvSpPr>
            <p:cNvPr id="33" name="Oval 33"/>
            <p:cNvSpPr>
              <a:spLocks noChangeAspect="1" noChangeArrowheads="1"/>
            </p:cNvSpPr>
            <p:nvPr/>
          </p:nvSpPr>
          <p:spPr bwMode="auto">
            <a:xfrm>
              <a:off x="9401182" y="2965569"/>
              <a:ext cx="549275" cy="557213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34" name="Text Box 34"/>
            <p:cNvSpPr txBox="1">
              <a:spLocks noChangeArrowheads="1"/>
            </p:cNvSpPr>
            <p:nvPr/>
          </p:nvSpPr>
          <p:spPr bwMode="auto">
            <a:xfrm>
              <a:off x="9366257" y="2951281"/>
              <a:ext cx="576262" cy="584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3200">
                  <a:solidFill>
                    <a:srgbClr val="292929"/>
                  </a:solidFill>
                  <a:latin typeface="Meta Bold Roman"/>
                  <a:cs typeface="Meta Bold Roman"/>
                </a:rPr>
                <a:t>Qi</a:t>
              </a:r>
            </a:p>
          </p:txBody>
        </p:sp>
        <p:sp>
          <p:nvSpPr>
            <p:cNvPr id="35" name="Text Box 35"/>
            <p:cNvSpPr txBox="1">
              <a:spLocks noChangeArrowheads="1"/>
            </p:cNvSpPr>
            <p:nvPr/>
          </p:nvSpPr>
          <p:spPr bwMode="auto">
            <a:xfrm>
              <a:off x="10169532" y="2983031"/>
              <a:ext cx="1069975" cy="70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4000" dirty="0">
                  <a:solidFill>
                    <a:schemeClr val="bg1">
                      <a:lumMod val="95000"/>
                    </a:schemeClr>
                  </a:solidFill>
                  <a:latin typeface="Meta Bold Roman"/>
                  <a:cs typeface="Meta Bold Roman"/>
                </a:rPr>
                <a:t>Aog</a:t>
              </a:r>
            </a:p>
          </p:txBody>
        </p:sp>
        <p:sp>
          <p:nvSpPr>
            <p:cNvPr id="36" name="Text Box 36"/>
            <p:cNvSpPr txBox="1">
              <a:spLocks noChangeArrowheads="1"/>
            </p:cNvSpPr>
            <p:nvPr/>
          </p:nvSpPr>
          <p:spPr bwMode="auto">
            <a:xfrm>
              <a:off x="8586794" y="5669081"/>
              <a:ext cx="1033462" cy="70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4000">
                  <a:solidFill>
                    <a:schemeClr val="bg2"/>
                  </a:solidFill>
                  <a:latin typeface="Meta Bold Roman"/>
                  <a:cs typeface="Meta Bold Roman"/>
                </a:rPr>
                <a:t>932</a:t>
              </a:r>
            </a:p>
          </p:txBody>
        </p:sp>
        <p:sp>
          <p:nvSpPr>
            <p:cNvPr id="37" name="Text Box 37"/>
            <p:cNvSpPr txBox="1">
              <a:spLocks noChangeArrowheads="1"/>
            </p:cNvSpPr>
            <p:nvPr/>
          </p:nvSpPr>
          <p:spPr bwMode="auto">
            <a:xfrm>
              <a:off x="10139811" y="5391269"/>
              <a:ext cx="687387" cy="70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4000" dirty="0">
                  <a:solidFill>
                    <a:schemeClr val="bg1">
                      <a:lumMod val="95000"/>
                    </a:schemeClr>
                  </a:solidFill>
                  <a:latin typeface="Meta Bold Roman"/>
                  <a:cs typeface="Meta Bold Roman"/>
                </a:rPr>
                <a:t>12</a:t>
              </a:r>
            </a:p>
          </p:txBody>
        </p:sp>
        <p:sp>
          <p:nvSpPr>
            <p:cNvPr id="38" name="Text Box 38"/>
            <p:cNvSpPr txBox="1">
              <a:spLocks noChangeArrowheads="1"/>
            </p:cNvSpPr>
            <p:nvPr/>
          </p:nvSpPr>
          <p:spPr bwMode="auto">
            <a:xfrm>
              <a:off x="8921757" y="4797544"/>
              <a:ext cx="658812" cy="246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1000">
                  <a:latin typeface="Meta Bold Roman"/>
                  <a:cs typeface="Meta Bold Roman"/>
                </a:rPr>
                <a:t>12/2008</a:t>
              </a:r>
            </a:p>
          </p:txBody>
        </p:sp>
        <p:sp>
          <p:nvSpPr>
            <p:cNvPr id="39" name="Text Box 39"/>
            <p:cNvSpPr txBox="1">
              <a:spLocks noChangeArrowheads="1"/>
            </p:cNvSpPr>
            <p:nvPr/>
          </p:nvSpPr>
          <p:spPr bwMode="auto">
            <a:xfrm>
              <a:off x="7096132" y="3868856"/>
              <a:ext cx="690562" cy="584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3200">
                  <a:solidFill>
                    <a:schemeClr val="bg1">
                      <a:lumMod val="95000"/>
                    </a:schemeClr>
                  </a:solidFill>
                  <a:latin typeface="Meta Bold Roman"/>
                  <a:cs typeface="Meta Bold Roman"/>
                </a:rPr>
                <a:t>Qp</a:t>
              </a:r>
            </a:p>
          </p:txBody>
        </p:sp>
        <p:sp>
          <p:nvSpPr>
            <p:cNvPr id="40" name="Oval 40"/>
            <p:cNvSpPr>
              <a:spLocks noChangeAspect="1" noChangeArrowheads="1"/>
            </p:cNvSpPr>
            <p:nvPr/>
          </p:nvSpPr>
          <p:spPr bwMode="auto">
            <a:xfrm>
              <a:off x="7897819" y="2889369"/>
              <a:ext cx="774700" cy="785813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41" name="Text Box 41"/>
            <p:cNvSpPr txBox="1">
              <a:spLocks noChangeArrowheads="1"/>
            </p:cNvSpPr>
            <p:nvPr/>
          </p:nvSpPr>
          <p:spPr bwMode="auto">
            <a:xfrm>
              <a:off x="7969257" y="2983031"/>
              <a:ext cx="817562" cy="646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dirty="0">
                  <a:solidFill>
                    <a:srgbClr val="EAEAEA"/>
                  </a:solidFill>
                  <a:latin typeface="Meta Bold Roman"/>
                  <a:cs typeface="Meta Bold Roman"/>
                </a:rPr>
                <a:t>2.3</a:t>
              </a:r>
            </a:p>
          </p:txBody>
        </p:sp>
        <p:sp>
          <p:nvSpPr>
            <p:cNvPr id="42" name="Oval 42"/>
            <p:cNvSpPr>
              <a:spLocks noChangeAspect="1" noChangeArrowheads="1"/>
            </p:cNvSpPr>
            <p:nvPr/>
          </p:nvSpPr>
          <p:spPr bwMode="auto">
            <a:xfrm>
              <a:off x="7524757" y="5367456"/>
              <a:ext cx="498475" cy="506413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43" name="Text Box 43"/>
            <p:cNvSpPr txBox="1">
              <a:spLocks noChangeArrowheads="1"/>
            </p:cNvSpPr>
            <p:nvPr/>
          </p:nvSpPr>
          <p:spPr bwMode="auto">
            <a:xfrm>
              <a:off x="7478719" y="5492869"/>
              <a:ext cx="608012" cy="2301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900">
                  <a:latin typeface="Meta Bold Roman"/>
                  <a:cs typeface="Meta Bold Roman"/>
                </a:rPr>
                <a:t>10/2009</a:t>
              </a:r>
            </a:p>
          </p:txBody>
        </p:sp>
        <p:sp>
          <p:nvSpPr>
            <p:cNvPr id="44" name="Oval 44"/>
            <p:cNvSpPr>
              <a:spLocks noChangeAspect="1" noChangeArrowheads="1"/>
            </p:cNvSpPr>
            <p:nvPr/>
          </p:nvSpPr>
          <p:spPr bwMode="auto">
            <a:xfrm>
              <a:off x="8950332" y="3735506"/>
              <a:ext cx="319087" cy="323850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45" name="Text Box 45"/>
            <p:cNvSpPr txBox="1">
              <a:spLocks noChangeArrowheads="1"/>
            </p:cNvSpPr>
            <p:nvPr/>
          </p:nvSpPr>
          <p:spPr bwMode="auto">
            <a:xfrm>
              <a:off x="8921757" y="3684706"/>
              <a:ext cx="415925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1800">
                  <a:latin typeface="Meta Bold Roman"/>
                  <a:cs typeface="Meta Bold Roman"/>
                </a:rPr>
                <a:t>19</a:t>
              </a:r>
            </a:p>
          </p:txBody>
        </p:sp>
        <p:sp>
          <p:nvSpPr>
            <p:cNvPr id="46" name="Oval 46"/>
            <p:cNvSpPr>
              <a:spLocks noChangeAspect="1" noChangeArrowheads="1"/>
            </p:cNvSpPr>
            <p:nvPr/>
          </p:nvSpPr>
          <p:spPr bwMode="auto">
            <a:xfrm>
              <a:off x="10960107" y="5391269"/>
              <a:ext cx="600075" cy="609600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47" name="Text Box 47"/>
            <p:cNvSpPr txBox="1">
              <a:spLocks noChangeArrowheads="1"/>
            </p:cNvSpPr>
            <p:nvPr/>
          </p:nvSpPr>
          <p:spPr bwMode="auto">
            <a:xfrm>
              <a:off x="10936294" y="5519856"/>
              <a:ext cx="6413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s-ES_tradnl" sz="1400">
                  <a:solidFill>
                    <a:schemeClr val="bg1">
                      <a:lumMod val="95000"/>
                    </a:schemeClr>
                  </a:solidFill>
                  <a:latin typeface="Meta Bold Roman"/>
                  <a:cs typeface="Meta Bold Roman"/>
                </a:rPr>
                <a:t>41250</a:t>
              </a:r>
            </a:p>
          </p:txBody>
        </p:sp>
      </p:grpSp>
      <p:sp>
        <p:nvSpPr>
          <p:cNvPr id="94" name="Text Box 94"/>
          <p:cNvSpPr txBox="1">
            <a:spLocks noChangeArrowheads="1"/>
          </p:cNvSpPr>
          <p:nvPr/>
        </p:nvSpPr>
        <p:spPr bwMode="auto">
          <a:xfrm>
            <a:off x="1187450" y="509588"/>
            <a:ext cx="27238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>
                <a:solidFill>
                  <a:schemeClr val="bg1"/>
                </a:solidFill>
                <a:latin typeface="Meta Bold Roman"/>
                <a:cs typeface="Meta Bold Roman"/>
              </a:rPr>
              <a:t>Datos brutos</a:t>
            </a:r>
          </a:p>
        </p:txBody>
      </p:sp>
    </p:spTree>
    <p:extLst>
      <p:ext uri="{BB962C8B-B14F-4D97-AF65-F5344CB8AC3E}">
        <p14:creationId xmlns:p14="http://schemas.microsoft.com/office/powerpoint/2010/main" val="219918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 Box 94"/>
          <p:cNvSpPr txBox="1">
            <a:spLocks noChangeArrowheads="1"/>
          </p:cNvSpPr>
          <p:nvPr/>
        </p:nvSpPr>
        <p:spPr bwMode="auto">
          <a:xfrm>
            <a:off x="1187450" y="509588"/>
            <a:ext cx="27238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>
                <a:solidFill>
                  <a:schemeClr val="bg1"/>
                </a:solidFill>
                <a:latin typeface="Meta Bold Roman"/>
                <a:cs typeface="Meta Bold Roman"/>
              </a:rPr>
              <a:t>Datos brutos</a:t>
            </a:r>
          </a:p>
        </p:txBody>
      </p:sp>
      <p:grpSp>
        <p:nvGrpSpPr>
          <p:cNvPr id="52" name="Agrupar 51"/>
          <p:cNvGrpSpPr/>
          <p:nvPr/>
        </p:nvGrpSpPr>
        <p:grpSpPr>
          <a:xfrm>
            <a:off x="4172383" y="2056288"/>
            <a:ext cx="5716200" cy="4524375"/>
            <a:chOff x="6509146" y="2055931"/>
            <a:chExt cx="5716200" cy="4524375"/>
          </a:xfrm>
        </p:grpSpPr>
        <p:grpSp>
          <p:nvGrpSpPr>
            <p:cNvPr id="124" name="Agrupar 123"/>
            <p:cNvGrpSpPr/>
            <p:nvPr/>
          </p:nvGrpSpPr>
          <p:grpSpPr>
            <a:xfrm>
              <a:off x="7096132" y="2055931"/>
              <a:ext cx="4481512" cy="4524375"/>
              <a:chOff x="7096132" y="2055931"/>
              <a:chExt cx="4481512" cy="4524375"/>
            </a:xfrm>
          </p:grpSpPr>
          <p:cxnSp>
            <p:nvCxnSpPr>
              <p:cNvPr id="101" name="Conector recto 100"/>
              <p:cNvCxnSpPr/>
              <p:nvPr/>
            </p:nvCxnSpPr>
            <p:spPr>
              <a:xfrm flipH="1">
                <a:off x="7441413" y="2397244"/>
                <a:ext cx="83344" cy="1730775"/>
              </a:xfrm>
              <a:prstGeom prst="line">
                <a:avLst/>
              </a:prstGeom>
              <a:ln w="9525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ector recto 104"/>
              <p:cNvCxnSpPr>
                <a:stCxn id="26" idx="4"/>
                <a:endCxn id="43" idx="2"/>
              </p:cNvCxnSpPr>
              <p:nvPr/>
            </p:nvCxnSpPr>
            <p:spPr>
              <a:xfrm>
                <a:off x="7449350" y="4532432"/>
                <a:ext cx="333375" cy="1190625"/>
              </a:xfrm>
              <a:prstGeom prst="line">
                <a:avLst/>
              </a:prstGeom>
              <a:ln w="9525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Conector recto 106"/>
              <p:cNvCxnSpPr>
                <a:stCxn id="26" idx="4"/>
              </p:cNvCxnSpPr>
              <p:nvPr/>
            </p:nvCxnSpPr>
            <p:spPr>
              <a:xfrm>
                <a:off x="7449350" y="4532432"/>
                <a:ext cx="1381919" cy="1341437"/>
              </a:xfrm>
              <a:prstGeom prst="line">
                <a:avLst/>
              </a:prstGeom>
              <a:ln w="9525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ector recto 108"/>
              <p:cNvCxnSpPr>
                <a:stCxn id="32" idx="2"/>
              </p:cNvCxnSpPr>
              <p:nvPr/>
            </p:nvCxnSpPr>
            <p:spPr>
              <a:xfrm>
                <a:off x="9173375" y="2705219"/>
                <a:ext cx="555387" cy="549041"/>
              </a:xfrm>
              <a:prstGeom prst="line">
                <a:avLst/>
              </a:prstGeom>
              <a:ln w="9525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ector recto 110"/>
              <p:cNvCxnSpPr>
                <a:stCxn id="32" idx="2"/>
              </p:cNvCxnSpPr>
              <p:nvPr/>
            </p:nvCxnSpPr>
            <p:spPr>
              <a:xfrm flipH="1">
                <a:off x="8413452" y="2705219"/>
                <a:ext cx="759923" cy="549041"/>
              </a:xfrm>
              <a:prstGeom prst="line">
                <a:avLst/>
              </a:prstGeom>
              <a:ln w="9525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Conector recto 112"/>
              <p:cNvCxnSpPr/>
              <p:nvPr/>
            </p:nvCxnSpPr>
            <p:spPr>
              <a:xfrm flipH="1">
                <a:off x="9173375" y="3356495"/>
                <a:ext cx="446881" cy="512361"/>
              </a:xfrm>
              <a:prstGeom prst="line">
                <a:avLst/>
              </a:prstGeom>
              <a:ln w="9525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Conector recto 114"/>
              <p:cNvCxnSpPr/>
              <p:nvPr/>
            </p:nvCxnSpPr>
            <p:spPr>
              <a:xfrm>
                <a:off x="8413452" y="3356495"/>
                <a:ext cx="0" cy="1252136"/>
              </a:xfrm>
              <a:prstGeom prst="line">
                <a:avLst/>
              </a:prstGeom>
              <a:ln w="9525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Conector recto 116"/>
              <p:cNvCxnSpPr>
                <a:endCxn id="38" idx="0"/>
              </p:cNvCxnSpPr>
              <p:nvPr/>
            </p:nvCxnSpPr>
            <p:spPr>
              <a:xfrm flipH="1">
                <a:off x="9251163" y="3524769"/>
                <a:ext cx="1509438" cy="1272775"/>
              </a:xfrm>
              <a:prstGeom prst="line">
                <a:avLst/>
              </a:prstGeom>
              <a:ln w="9525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Conector recto 118"/>
              <p:cNvCxnSpPr/>
              <p:nvPr/>
            </p:nvCxnSpPr>
            <p:spPr>
              <a:xfrm flipH="1">
                <a:off x="10363740" y="3356495"/>
                <a:ext cx="396861" cy="1252136"/>
              </a:xfrm>
              <a:prstGeom prst="line">
                <a:avLst/>
              </a:prstGeom>
              <a:ln w="9525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Conector recto 120"/>
              <p:cNvCxnSpPr/>
              <p:nvPr/>
            </p:nvCxnSpPr>
            <p:spPr>
              <a:xfrm>
                <a:off x="10839973" y="3535481"/>
                <a:ext cx="399534" cy="2108200"/>
              </a:xfrm>
              <a:prstGeom prst="line">
                <a:avLst/>
              </a:prstGeom>
              <a:ln w="9525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ector recto 122"/>
              <p:cNvCxnSpPr/>
              <p:nvPr/>
            </p:nvCxnSpPr>
            <p:spPr>
              <a:xfrm flipH="1">
                <a:off x="10507057" y="3423170"/>
                <a:ext cx="232829" cy="2133600"/>
              </a:xfrm>
              <a:prstGeom prst="line">
                <a:avLst/>
              </a:prstGeom>
              <a:ln w="9525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20"/>
              <p:cNvSpPr>
                <a:spLocks noChangeAspect="1" noChangeArrowheads="1"/>
              </p:cNvSpPr>
              <p:nvPr/>
            </p:nvSpPr>
            <p:spPr bwMode="auto">
              <a:xfrm>
                <a:off x="8963032" y="4608631"/>
                <a:ext cx="600075" cy="609600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21" name="Oval 21"/>
              <p:cNvSpPr>
                <a:spLocks noChangeAspect="1" noChangeArrowheads="1"/>
              </p:cNvSpPr>
              <p:nvPr/>
            </p:nvSpPr>
            <p:spPr bwMode="auto">
              <a:xfrm>
                <a:off x="7902582" y="4116506"/>
                <a:ext cx="865187" cy="879475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22" name="Oval 22"/>
              <p:cNvSpPr>
                <a:spLocks noChangeAspect="1" noChangeArrowheads="1"/>
              </p:cNvSpPr>
              <p:nvPr/>
            </p:nvSpPr>
            <p:spPr bwMode="auto">
              <a:xfrm>
                <a:off x="9815519" y="4316531"/>
                <a:ext cx="781050" cy="792163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23" name="Oval 23"/>
              <p:cNvSpPr>
                <a:spLocks noChangeAspect="1" noChangeArrowheads="1"/>
              </p:cNvSpPr>
              <p:nvPr/>
            </p:nvSpPr>
            <p:spPr bwMode="auto">
              <a:xfrm>
                <a:off x="10188582" y="2903656"/>
                <a:ext cx="1000125" cy="1016000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24" name="Oval 24"/>
              <p:cNvSpPr>
                <a:spLocks noChangeAspect="1" noChangeArrowheads="1"/>
              </p:cNvSpPr>
              <p:nvPr/>
            </p:nvSpPr>
            <p:spPr bwMode="auto">
              <a:xfrm>
                <a:off x="8837619" y="2244844"/>
                <a:ext cx="655637" cy="665163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25" name="Oval 25"/>
              <p:cNvSpPr>
                <a:spLocks noChangeAspect="1" noChangeArrowheads="1"/>
              </p:cNvSpPr>
              <p:nvPr/>
            </p:nvSpPr>
            <p:spPr bwMode="auto">
              <a:xfrm>
                <a:off x="7224719" y="2117844"/>
                <a:ext cx="627062" cy="636588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26" name="Oval 26"/>
              <p:cNvSpPr>
                <a:spLocks noChangeAspect="1" noChangeArrowheads="1"/>
              </p:cNvSpPr>
              <p:nvPr/>
            </p:nvSpPr>
            <p:spPr bwMode="auto">
              <a:xfrm>
                <a:off x="7135819" y="3895844"/>
                <a:ext cx="627062" cy="636588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27" name="Oval 27"/>
              <p:cNvSpPr>
                <a:spLocks noChangeAspect="1" noChangeArrowheads="1"/>
              </p:cNvSpPr>
              <p:nvPr/>
            </p:nvSpPr>
            <p:spPr bwMode="auto">
              <a:xfrm>
                <a:off x="8612194" y="5643681"/>
                <a:ext cx="923925" cy="936625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28" name="Oval 28"/>
              <p:cNvSpPr>
                <a:spLocks noChangeAspect="1" noChangeArrowheads="1"/>
              </p:cNvSpPr>
              <p:nvPr/>
            </p:nvSpPr>
            <p:spPr bwMode="auto">
              <a:xfrm>
                <a:off x="10190611" y="5535731"/>
                <a:ext cx="549275" cy="557213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29" name="Text Box 29"/>
              <p:cNvSpPr txBox="1">
                <a:spLocks noChangeArrowheads="1"/>
              </p:cNvSpPr>
              <p:nvPr/>
            </p:nvSpPr>
            <p:spPr bwMode="auto">
              <a:xfrm>
                <a:off x="9837744" y="4294306"/>
                <a:ext cx="731837" cy="7080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sz="4000">
                    <a:solidFill>
                      <a:schemeClr val="bg2"/>
                    </a:solidFill>
                    <a:latin typeface="Meta Bold Roman"/>
                    <a:cs typeface="Meta Bold Roman"/>
                  </a:rPr>
                  <a:t>25</a:t>
                </a:r>
              </a:p>
            </p:txBody>
          </p:sp>
          <p:sp>
            <p:nvSpPr>
              <p:cNvPr id="30" name="Text Box 30"/>
              <p:cNvSpPr txBox="1">
                <a:spLocks noChangeArrowheads="1"/>
              </p:cNvSpPr>
              <p:nvPr/>
            </p:nvSpPr>
            <p:spPr bwMode="auto">
              <a:xfrm>
                <a:off x="7297744" y="2055931"/>
                <a:ext cx="490537" cy="7080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sz="4000" dirty="0">
                    <a:solidFill>
                      <a:schemeClr val="bg2"/>
                    </a:solidFill>
                    <a:latin typeface="Meta Bold Roman"/>
                    <a:cs typeface="Meta Bold Roman"/>
                  </a:rPr>
                  <a:t>8</a:t>
                </a:r>
              </a:p>
            </p:txBody>
          </p:sp>
          <p:sp>
            <p:nvSpPr>
              <p:cNvPr id="31" name="Text Box 31"/>
              <p:cNvSpPr txBox="1">
                <a:spLocks noChangeArrowheads="1"/>
              </p:cNvSpPr>
              <p:nvPr/>
            </p:nvSpPr>
            <p:spPr bwMode="auto">
              <a:xfrm>
                <a:off x="7878769" y="4364156"/>
                <a:ext cx="908050" cy="3698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sz="1800" dirty="0">
                    <a:solidFill>
                      <a:srgbClr val="EAEAEA"/>
                    </a:solidFill>
                    <a:latin typeface="Meta Bold Roman"/>
                    <a:cs typeface="Meta Bold Roman"/>
                  </a:rPr>
                  <a:t>415002</a:t>
                </a:r>
              </a:p>
            </p:txBody>
          </p:sp>
          <p:sp>
            <p:nvSpPr>
              <p:cNvPr id="32" name="Text Box 32"/>
              <p:cNvSpPr txBox="1">
                <a:spLocks noChangeArrowheads="1"/>
              </p:cNvSpPr>
              <p:nvPr/>
            </p:nvSpPr>
            <p:spPr bwMode="auto">
              <a:xfrm>
                <a:off x="8831269" y="2397244"/>
                <a:ext cx="684212" cy="3079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sz="1400" dirty="0">
                    <a:solidFill>
                      <a:schemeClr val="bg1">
                        <a:lumMod val="95000"/>
                      </a:schemeClr>
                    </a:solidFill>
                    <a:latin typeface="Meta Bold Roman"/>
                    <a:cs typeface="Meta Bold Roman"/>
                  </a:rPr>
                  <a:t>40850</a:t>
                </a:r>
              </a:p>
            </p:txBody>
          </p:sp>
          <p:sp>
            <p:nvSpPr>
              <p:cNvPr id="33" name="Oval 33"/>
              <p:cNvSpPr>
                <a:spLocks noChangeAspect="1" noChangeArrowheads="1"/>
              </p:cNvSpPr>
              <p:nvPr/>
            </p:nvSpPr>
            <p:spPr bwMode="auto">
              <a:xfrm>
                <a:off x="9401182" y="2965569"/>
                <a:ext cx="549275" cy="557213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34" name="Text Box 34"/>
              <p:cNvSpPr txBox="1">
                <a:spLocks noChangeArrowheads="1"/>
              </p:cNvSpPr>
              <p:nvPr/>
            </p:nvSpPr>
            <p:spPr bwMode="auto">
              <a:xfrm>
                <a:off x="9366257" y="2951281"/>
                <a:ext cx="576262" cy="584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sz="3200">
                    <a:solidFill>
                      <a:srgbClr val="292929"/>
                    </a:solidFill>
                    <a:latin typeface="Meta Bold Roman"/>
                    <a:cs typeface="Meta Bold Roman"/>
                  </a:rPr>
                  <a:t>Qi</a:t>
                </a:r>
              </a:p>
            </p:txBody>
          </p:sp>
          <p:sp>
            <p:nvSpPr>
              <p:cNvPr id="35" name="Text Box 35"/>
              <p:cNvSpPr txBox="1">
                <a:spLocks noChangeArrowheads="1"/>
              </p:cNvSpPr>
              <p:nvPr/>
            </p:nvSpPr>
            <p:spPr bwMode="auto">
              <a:xfrm>
                <a:off x="10169532" y="2983031"/>
                <a:ext cx="1069975" cy="7080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sz="4000" dirty="0">
                    <a:solidFill>
                      <a:schemeClr val="bg1">
                        <a:lumMod val="95000"/>
                      </a:schemeClr>
                    </a:solidFill>
                    <a:latin typeface="Meta Bold Roman"/>
                    <a:cs typeface="Meta Bold Roman"/>
                  </a:rPr>
                  <a:t>Aog</a:t>
                </a:r>
              </a:p>
            </p:txBody>
          </p:sp>
          <p:sp>
            <p:nvSpPr>
              <p:cNvPr id="36" name="Text Box 36"/>
              <p:cNvSpPr txBox="1">
                <a:spLocks noChangeArrowheads="1"/>
              </p:cNvSpPr>
              <p:nvPr/>
            </p:nvSpPr>
            <p:spPr bwMode="auto">
              <a:xfrm>
                <a:off x="8586794" y="5669081"/>
                <a:ext cx="1033462" cy="7080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sz="4000">
                    <a:solidFill>
                      <a:schemeClr val="bg2"/>
                    </a:solidFill>
                    <a:latin typeface="Meta Bold Roman"/>
                    <a:cs typeface="Meta Bold Roman"/>
                  </a:rPr>
                  <a:t>932</a:t>
                </a:r>
              </a:p>
            </p:txBody>
          </p:sp>
          <p:sp>
            <p:nvSpPr>
              <p:cNvPr id="37" name="Text Box 37"/>
              <p:cNvSpPr txBox="1">
                <a:spLocks noChangeArrowheads="1"/>
              </p:cNvSpPr>
              <p:nvPr/>
            </p:nvSpPr>
            <p:spPr bwMode="auto">
              <a:xfrm>
                <a:off x="10139811" y="5391269"/>
                <a:ext cx="687387" cy="7080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sz="4000" dirty="0">
                    <a:solidFill>
                      <a:schemeClr val="bg1">
                        <a:lumMod val="95000"/>
                      </a:schemeClr>
                    </a:solidFill>
                    <a:latin typeface="Meta Bold Roman"/>
                    <a:cs typeface="Meta Bold Roman"/>
                  </a:rPr>
                  <a:t>12</a:t>
                </a:r>
              </a:p>
            </p:txBody>
          </p:sp>
          <p:sp>
            <p:nvSpPr>
              <p:cNvPr id="38" name="Text Box 38"/>
              <p:cNvSpPr txBox="1">
                <a:spLocks noChangeArrowheads="1"/>
              </p:cNvSpPr>
              <p:nvPr/>
            </p:nvSpPr>
            <p:spPr bwMode="auto">
              <a:xfrm>
                <a:off x="8921757" y="4797544"/>
                <a:ext cx="658812" cy="2460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sz="1000">
                    <a:latin typeface="Meta Bold Roman"/>
                    <a:cs typeface="Meta Bold Roman"/>
                  </a:rPr>
                  <a:t>12/2008</a:t>
                </a:r>
              </a:p>
            </p:txBody>
          </p:sp>
          <p:sp>
            <p:nvSpPr>
              <p:cNvPr id="39" name="Text Box 39"/>
              <p:cNvSpPr txBox="1">
                <a:spLocks noChangeArrowheads="1"/>
              </p:cNvSpPr>
              <p:nvPr/>
            </p:nvSpPr>
            <p:spPr bwMode="auto">
              <a:xfrm>
                <a:off x="7096132" y="3868856"/>
                <a:ext cx="690562" cy="584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sz="3200">
                    <a:solidFill>
                      <a:schemeClr val="bg1">
                        <a:lumMod val="95000"/>
                      </a:schemeClr>
                    </a:solidFill>
                    <a:latin typeface="Meta Bold Roman"/>
                    <a:cs typeface="Meta Bold Roman"/>
                  </a:rPr>
                  <a:t>Qp</a:t>
                </a:r>
              </a:p>
            </p:txBody>
          </p:sp>
          <p:sp>
            <p:nvSpPr>
              <p:cNvPr id="40" name="Oval 40"/>
              <p:cNvSpPr>
                <a:spLocks noChangeAspect="1" noChangeArrowheads="1"/>
              </p:cNvSpPr>
              <p:nvPr/>
            </p:nvSpPr>
            <p:spPr bwMode="auto">
              <a:xfrm>
                <a:off x="7897819" y="2889369"/>
                <a:ext cx="774700" cy="785813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41" name="Text Box 41"/>
              <p:cNvSpPr txBox="1">
                <a:spLocks noChangeArrowheads="1"/>
              </p:cNvSpPr>
              <p:nvPr/>
            </p:nvSpPr>
            <p:spPr bwMode="auto">
              <a:xfrm>
                <a:off x="7968344" y="2969865"/>
                <a:ext cx="817562" cy="6461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dirty="0">
                    <a:solidFill>
                      <a:srgbClr val="EAEAEA"/>
                    </a:solidFill>
                    <a:latin typeface="Meta Bold Roman"/>
                    <a:cs typeface="Meta Bold Roman"/>
                  </a:rPr>
                  <a:t>2.3</a:t>
                </a:r>
              </a:p>
            </p:txBody>
          </p:sp>
          <p:sp>
            <p:nvSpPr>
              <p:cNvPr id="42" name="Oval 42"/>
              <p:cNvSpPr>
                <a:spLocks noChangeAspect="1" noChangeArrowheads="1"/>
              </p:cNvSpPr>
              <p:nvPr/>
            </p:nvSpPr>
            <p:spPr bwMode="auto">
              <a:xfrm>
                <a:off x="7524757" y="5367456"/>
                <a:ext cx="498475" cy="506413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43" name="Text Box 43"/>
              <p:cNvSpPr txBox="1">
                <a:spLocks noChangeArrowheads="1"/>
              </p:cNvSpPr>
              <p:nvPr/>
            </p:nvSpPr>
            <p:spPr bwMode="auto">
              <a:xfrm>
                <a:off x="7478719" y="5492869"/>
                <a:ext cx="608012" cy="2301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sz="900">
                    <a:latin typeface="Meta Bold Roman"/>
                    <a:cs typeface="Meta Bold Roman"/>
                  </a:rPr>
                  <a:t>10/2009</a:t>
                </a:r>
              </a:p>
            </p:txBody>
          </p:sp>
          <p:sp>
            <p:nvSpPr>
              <p:cNvPr id="44" name="Oval 44"/>
              <p:cNvSpPr>
                <a:spLocks noChangeAspect="1" noChangeArrowheads="1"/>
              </p:cNvSpPr>
              <p:nvPr/>
            </p:nvSpPr>
            <p:spPr bwMode="auto">
              <a:xfrm>
                <a:off x="8950332" y="3735506"/>
                <a:ext cx="319087" cy="323850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45" name="Text Box 45"/>
              <p:cNvSpPr txBox="1">
                <a:spLocks noChangeArrowheads="1"/>
              </p:cNvSpPr>
              <p:nvPr/>
            </p:nvSpPr>
            <p:spPr bwMode="auto">
              <a:xfrm>
                <a:off x="8921757" y="3684706"/>
                <a:ext cx="415925" cy="3698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sz="1800">
                    <a:latin typeface="Meta Bold Roman"/>
                    <a:cs typeface="Meta Bold Roman"/>
                  </a:rPr>
                  <a:t>19</a:t>
                </a:r>
              </a:p>
            </p:txBody>
          </p:sp>
          <p:sp>
            <p:nvSpPr>
              <p:cNvPr id="46" name="Oval 46"/>
              <p:cNvSpPr>
                <a:spLocks noChangeAspect="1" noChangeArrowheads="1"/>
              </p:cNvSpPr>
              <p:nvPr/>
            </p:nvSpPr>
            <p:spPr bwMode="auto">
              <a:xfrm>
                <a:off x="10960107" y="5391269"/>
                <a:ext cx="600075" cy="609600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47" name="Text Box 47"/>
              <p:cNvSpPr txBox="1">
                <a:spLocks noChangeArrowheads="1"/>
              </p:cNvSpPr>
              <p:nvPr/>
            </p:nvSpPr>
            <p:spPr bwMode="auto">
              <a:xfrm>
                <a:off x="10936294" y="5519856"/>
                <a:ext cx="64135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s-ES_tradnl" sz="1400">
                    <a:solidFill>
                      <a:schemeClr val="bg1">
                        <a:lumMod val="95000"/>
                      </a:schemeClr>
                    </a:solidFill>
                    <a:latin typeface="Meta Bold Roman"/>
                    <a:cs typeface="Meta Bold Roman"/>
                  </a:rPr>
                  <a:t>41250</a:t>
                </a:r>
              </a:p>
            </p:txBody>
          </p:sp>
        </p:grpSp>
        <p:pic>
          <p:nvPicPr>
            <p:cNvPr id="99" name="Imagen 98" descr="Screen Shot 2019-03-12 at 11.44.3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173" b="26938" l="82606" r="9029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46" t="3577" r="8750" b="70466"/>
            <a:stretch/>
          </p:blipFill>
          <p:spPr>
            <a:xfrm flipH="1">
              <a:off x="9626058" y="5455715"/>
              <a:ext cx="632921" cy="545154"/>
            </a:xfrm>
            <a:prstGeom prst="rect">
              <a:avLst/>
            </a:prstGeom>
          </p:spPr>
        </p:pic>
        <p:pic>
          <p:nvPicPr>
            <p:cNvPr id="68" name="Imagen 67" descr="Screen Shot 2019-03-12 at 11.44.3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73" b="26938" l="82606" r="9029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46" t="3577" r="8750" b="70466"/>
            <a:stretch/>
          </p:blipFill>
          <p:spPr>
            <a:xfrm>
              <a:off x="11014991" y="2877140"/>
              <a:ext cx="1210355" cy="1042516"/>
            </a:xfrm>
            <a:prstGeom prst="rect">
              <a:avLst/>
            </a:prstGeom>
          </p:spPr>
        </p:pic>
        <p:pic>
          <p:nvPicPr>
            <p:cNvPr id="69" name="Imagen 68" descr="Screen Shot 2019-03-12 at 11.44.3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173" b="26938" l="82606" r="9029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46" t="3577" r="8750" b="70466"/>
            <a:stretch/>
          </p:blipFill>
          <p:spPr>
            <a:xfrm>
              <a:off x="11375183" y="5297506"/>
              <a:ext cx="803813" cy="692349"/>
            </a:xfrm>
            <a:prstGeom prst="rect">
              <a:avLst/>
            </a:prstGeom>
          </p:spPr>
        </p:pic>
        <p:pic>
          <p:nvPicPr>
            <p:cNvPr id="70" name="Imagen 69" descr="Screen Shot 2019-03-12 at 11.44.3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173" b="26938" l="82606" r="9029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46" t="3577" r="8750" b="70466"/>
            <a:stretch/>
          </p:blipFill>
          <p:spPr>
            <a:xfrm>
              <a:off x="9337682" y="2135000"/>
              <a:ext cx="803813" cy="692349"/>
            </a:xfrm>
            <a:prstGeom prst="rect">
              <a:avLst/>
            </a:prstGeom>
          </p:spPr>
        </p:pic>
        <p:pic>
          <p:nvPicPr>
            <p:cNvPr id="71" name="Imagen 70" descr="Screen Shot 2019-03-12 at 11.44.3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173" b="26938" l="82606" r="9029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46" t="3577" r="8750" b="70466"/>
            <a:stretch/>
          </p:blipFill>
          <p:spPr>
            <a:xfrm>
              <a:off x="9365719" y="5887957"/>
              <a:ext cx="803813" cy="692349"/>
            </a:xfrm>
            <a:prstGeom prst="rect">
              <a:avLst/>
            </a:prstGeom>
          </p:spPr>
        </p:pic>
        <p:pic>
          <p:nvPicPr>
            <p:cNvPr id="72" name="Imagen 71" descr="Screen Shot 2019-03-12 at 11.44.3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173" b="26938" l="82606" r="9029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46" t="3577" r="8750" b="70466"/>
            <a:stretch/>
          </p:blipFill>
          <p:spPr>
            <a:xfrm flipH="1">
              <a:off x="6895837" y="5297506"/>
              <a:ext cx="803813" cy="692349"/>
            </a:xfrm>
            <a:prstGeom prst="rect">
              <a:avLst/>
            </a:prstGeom>
          </p:spPr>
        </p:pic>
        <p:pic>
          <p:nvPicPr>
            <p:cNvPr id="74" name="Imagen 73" descr="Screen Shot 2019-03-12 at 11.44.3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173" b="26938" l="82606" r="9029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46" t="3577" r="8750" b="70466"/>
            <a:stretch/>
          </p:blipFill>
          <p:spPr>
            <a:xfrm flipH="1">
              <a:off x="8618218" y="4899095"/>
              <a:ext cx="486686" cy="419198"/>
            </a:xfrm>
            <a:prstGeom prst="rect">
              <a:avLst/>
            </a:prstGeom>
          </p:spPr>
        </p:pic>
        <p:pic>
          <p:nvPicPr>
            <p:cNvPr id="75" name="Imagen 74" descr="Screen Shot 2019-03-12 at 11.44.3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173" b="26938" l="82606" r="9029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46" t="3577" r="8750" b="70466"/>
            <a:stretch/>
          </p:blipFill>
          <p:spPr>
            <a:xfrm flipH="1">
              <a:off x="6509146" y="2135000"/>
              <a:ext cx="803813" cy="692349"/>
            </a:xfrm>
            <a:prstGeom prst="rect">
              <a:avLst/>
            </a:prstGeom>
          </p:spPr>
        </p:pic>
        <p:pic>
          <p:nvPicPr>
            <p:cNvPr id="76" name="Imagen 75" descr="Screen Shot 2019-03-12 at 11.44.3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173" b="26938" l="82606" r="9029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46" t="3577" r="8750" b="70466"/>
            <a:stretch/>
          </p:blipFill>
          <p:spPr>
            <a:xfrm flipH="1">
              <a:off x="6509146" y="3735506"/>
              <a:ext cx="803813" cy="692349"/>
            </a:xfrm>
            <a:prstGeom prst="rect">
              <a:avLst/>
            </a:prstGeom>
          </p:spPr>
        </p:pic>
        <p:pic>
          <p:nvPicPr>
            <p:cNvPr id="77" name="Imagen 76" descr="Screen Shot 2019-03-12 at 11.44.3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173" b="26938" l="82606" r="9029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46" t="3577" r="8750" b="70466"/>
            <a:stretch/>
          </p:blipFill>
          <p:spPr>
            <a:xfrm flipH="1">
              <a:off x="8506048" y="3662537"/>
              <a:ext cx="486686" cy="419198"/>
            </a:xfrm>
            <a:prstGeom prst="rect">
              <a:avLst/>
            </a:prstGeom>
          </p:spPr>
        </p:pic>
        <p:pic>
          <p:nvPicPr>
            <p:cNvPr id="78" name="Imagen 77" descr="Screen Shot 2019-03-12 at 11.44.3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173" b="26938" l="82606" r="9029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46" t="3577" r="8750" b="70466"/>
            <a:stretch/>
          </p:blipFill>
          <p:spPr>
            <a:xfrm flipH="1">
              <a:off x="8725059" y="2931361"/>
              <a:ext cx="803813" cy="692349"/>
            </a:xfrm>
            <a:prstGeom prst="rect">
              <a:avLst/>
            </a:prstGeom>
          </p:spPr>
        </p:pic>
        <p:pic>
          <p:nvPicPr>
            <p:cNvPr id="79" name="Imagen 78" descr="Screen Shot 2019-03-12 at 11.44.3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173" b="26938" l="82606" r="9029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46" t="3577" r="8750" b="70466"/>
            <a:stretch/>
          </p:blipFill>
          <p:spPr>
            <a:xfrm flipH="1">
              <a:off x="9439221" y="4433168"/>
              <a:ext cx="407423" cy="350926"/>
            </a:xfrm>
            <a:prstGeom prst="rect">
              <a:avLst/>
            </a:prstGeom>
          </p:spPr>
        </p:pic>
        <p:pic>
          <p:nvPicPr>
            <p:cNvPr id="80" name="Imagen 79" descr="Screen Shot 2019-03-12 at 11.44.3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173" b="26938" l="82606" r="9029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46" t="3577" r="8750" b="70466"/>
            <a:stretch/>
          </p:blipFill>
          <p:spPr>
            <a:xfrm flipH="1">
              <a:off x="7524756" y="2779049"/>
              <a:ext cx="491353" cy="423217"/>
            </a:xfrm>
            <a:prstGeom prst="rect">
              <a:avLst/>
            </a:prstGeom>
          </p:spPr>
        </p:pic>
        <p:pic>
          <p:nvPicPr>
            <p:cNvPr id="82" name="Imagen 81" descr="Screen Shot 2019-03-12 at 11.44.3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173" b="26938" l="82606" r="9029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46" t="3577" r="8750" b="70466"/>
            <a:stretch/>
          </p:blipFill>
          <p:spPr>
            <a:xfrm>
              <a:off x="8628480" y="4001418"/>
              <a:ext cx="803813" cy="6923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4454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 Box 94"/>
          <p:cNvSpPr txBox="1">
            <a:spLocks noChangeArrowheads="1"/>
          </p:cNvSpPr>
          <p:nvPr/>
        </p:nvSpPr>
        <p:spPr bwMode="auto">
          <a:xfrm>
            <a:off x="1187450" y="509588"/>
            <a:ext cx="27238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>
                <a:solidFill>
                  <a:schemeClr val="bg1"/>
                </a:solidFill>
                <a:latin typeface="Meta Bold Roman"/>
                <a:cs typeface="Meta Bold Roman"/>
              </a:rPr>
              <a:t>Datos brutos</a:t>
            </a:r>
          </a:p>
        </p:txBody>
      </p:sp>
      <p:grpSp>
        <p:nvGrpSpPr>
          <p:cNvPr id="52" name="Agrupar 51"/>
          <p:cNvGrpSpPr/>
          <p:nvPr/>
        </p:nvGrpSpPr>
        <p:grpSpPr>
          <a:xfrm>
            <a:off x="4172383" y="2056288"/>
            <a:ext cx="5716200" cy="4524375"/>
            <a:chOff x="6509146" y="2055931"/>
            <a:chExt cx="5716200" cy="4524375"/>
          </a:xfrm>
        </p:grpSpPr>
        <p:grpSp>
          <p:nvGrpSpPr>
            <p:cNvPr id="124" name="Agrupar 123"/>
            <p:cNvGrpSpPr/>
            <p:nvPr/>
          </p:nvGrpSpPr>
          <p:grpSpPr>
            <a:xfrm>
              <a:off x="7096132" y="2055931"/>
              <a:ext cx="4481512" cy="4524375"/>
              <a:chOff x="7096132" y="2055931"/>
              <a:chExt cx="4481512" cy="4524375"/>
            </a:xfrm>
          </p:grpSpPr>
          <p:cxnSp>
            <p:nvCxnSpPr>
              <p:cNvPr id="101" name="Conector recto 100"/>
              <p:cNvCxnSpPr/>
              <p:nvPr/>
            </p:nvCxnSpPr>
            <p:spPr>
              <a:xfrm flipH="1">
                <a:off x="7441413" y="2397244"/>
                <a:ext cx="83344" cy="1730775"/>
              </a:xfrm>
              <a:prstGeom prst="line">
                <a:avLst/>
              </a:prstGeom>
              <a:ln w="9525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ector recto 104"/>
              <p:cNvCxnSpPr>
                <a:stCxn id="26" idx="4"/>
                <a:endCxn id="43" idx="2"/>
              </p:cNvCxnSpPr>
              <p:nvPr/>
            </p:nvCxnSpPr>
            <p:spPr>
              <a:xfrm>
                <a:off x="7449350" y="4532432"/>
                <a:ext cx="333375" cy="1190625"/>
              </a:xfrm>
              <a:prstGeom prst="line">
                <a:avLst/>
              </a:prstGeom>
              <a:ln w="9525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Conector recto 106"/>
              <p:cNvCxnSpPr>
                <a:stCxn id="26" idx="4"/>
              </p:cNvCxnSpPr>
              <p:nvPr/>
            </p:nvCxnSpPr>
            <p:spPr>
              <a:xfrm>
                <a:off x="7449350" y="4532432"/>
                <a:ext cx="1381919" cy="1341437"/>
              </a:xfrm>
              <a:prstGeom prst="line">
                <a:avLst/>
              </a:prstGeom>
              <a:ln w="9525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ector recto 108"/>
              <p:cNvCxnSpPr>
                <a:stCxn id="32" idx="2"/>
              </p:cNvCxnSpPr>
              <p:nvPr/>
            </p:nvCxnSpPr>
            <p:spPr>
              <a:xfrm>
                <a:off x="9173375" y="2705219"/>
                <a:ext cx="555387" cy="549041"/>
              </a:xfrm>
              <a:prstGeom prst="line">
                <a:avLst/>
              </a:prstGeom>
              <a:ln w="9525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ector recto 110"/>
              <p:cNvCxnSpPr>
                <a:stCxn id="32" idx="2"/>
              </p:cNvCxnSpPr>
              <p:nvPr/>
            </p:nvCxnSpPr>
            <p:spPr>
              <a:xfrm flipH="1">
                <a:off x="8413452" y="2705219"/>
                <a:ext cx="759923" cy="549041"/>
              </a:xfrm>
              <a:prstGeom prst="line">
                <a:avLst/>
              </a:prstGeom>
              <a:ln w="9525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Conector recto 112"/>
              <p:cNvCxnSpPr/>
              <p:nvPr/>
            </p:nvCxnSpPr>
            <p:spPr>
              <a:xfrm flipH="1">
                <a:off x="9173375" y="3356495"/>
                <a:ext cx="446881" cy="512361"/>
              </a:xfrm>
              <a:prstGeom prst="line">
                <a:avLst/>
              </a:prstGeom>
              <a:ln w="9525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Conector recto 114"/>
              <p:cNvCxnSpPr/>
              <p:nvPr/>
            </p:nvCxnSpPr>
            <p:spPr>
              <a:xfrm>
                <a:off x="8413452" y="3356495"/>
                <a:ext cx="0" cy="1252136"/>
              </a:xfrm>
              <a:prstGeom prst="line">
                <a:avLst/>
              </a:prstGeom>
              <a:ln w="9525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Conector recto 116"/>
              <p:cNvCxnSpPr>
                <a:endCxn id="38" idx="0"/>
              </p:cNvCxnSpPr>
              <p:nvPr/>
            </p:nvCxnSpPr>
            <p:spPr>
              <a:xfrm flipH="1">
                <a:off x="9251163" y="3524769"/>
                <a:ext cx="1509438" cy="1272775"/>
              </a:xfrm>
              <a:prstGeom prst="line">
                <a:avLst/>
              </a:prstGeom>
              <a:ln w="9525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Conector recto 118"/>
              <p:cNvCxnSpPr/>
              <p:nvPr/>
            </p:nvCxnSpPr>
            <p:spPr>
              <a:xfrm flipH="1">
                <a:off x="10363740" y="3356495"/>
                <a:ext cx="396861" cy="1252136"/>
              </a:xfrm>
              <a:prstGeom prst="line">
                <a:avLst/>
              </a:prstGeom>
              <a:ln w="9525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Conector recto 120"/>
              <p:cNvCxnSpPr/>
              <p:nvPr/>
            </p:nvCxnSpPr>
            <p:spPr>
              <a:xfrm>
                <a:off x="10839973" y="3535481"/>
                <a:ext cx="399534" cy="2108200"/>
              </a:xfrm>
              <a:prstGeom prst="line">
                <a:avLst/>
              </a:prstGeom>
              <a:ln w="9525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ector recto 122"/>
              <p:cNvCxnSpPr/>
              <p:nvPr/>
            </p:nvCxnSpPr>
            <p:spPr>
              <a:xfrm flipH="1">
                <a:off x="10507057" y="3423170"/>
                <a:ext cx="232829" cy="2133600"/>
              </a:xfrm>
              <a:prstGeom prst="line">
                <a:avLst/>
              </a:prstGeom>
              <a:ln w="9525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20"/>
              <p:cNvSpPr>
                <a:spLocks noChangeAspect="1" noChangeArrowheads="1"/>
              </p:cNvSpPr>
              <p:nvPr/>
            </p:nvSpPr>
            <p:spPr bwMode="auto">
              <a:xfrm>
                <a:off x="8963032" y="4608631"/>
                <a:ext cx="600075" cy="609600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21" name="Oval 21"/>
              <p:cNvSpPr>
                <a:spLocks noChangeAspect="1" noChangeArrowheads="1"/>
              </p:cNvSpPr>
              <p:nvPr/>
            </p:nvSpPr>
            <p:spPr bwMode="auto">
              <a:xfrm>
                <a:off x="7902582" y="4116506"/>
                <a:ext cx="865187" cy="879475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22" name="Oval 22"/>
              <p:cNvSpPr>
                <a:spLocks noChangeAspect="1" noChangeArrowheads="1"/>
              </p:cNvSpPr>
              <p:nvPr/>
            </p:nvSpPr>
            <p:spPr bwMode="auto">
              <a:xfrm>
                <a:off x="9815519" y="4316531"/>
                <a:ext cx="781050" cy="792163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23" name="Oval 23"/>
              <p:cNvSpPr>
                <a:spLocks noChangeAspect="1" noChangeArrowheads="1"/>
              </p:cNvSpPr>
              <p:nvPr/>
            </p:nvSpPr>
            <p:spPr bwMode="auto">
              <a:xfrm>
                <a:off x="10188582" y="2903656"/>
                <a:ext cx="1000125" cy="1016000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24" name="Oval 24"/>
              <p:cNvSpPr>
                <a:spLocks noChangeAspect="1" noChangeArrowheads="1"/>
              </p:cNvSpPr>
              <p:nvPr/>
            </p:nvSpPr>
            <p:spPr bwMode="auto">
              <a:xfrm>
                <a:off x="8837619" y="2244844"/>
                <a:ext cx="655637" cy="665163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25" name="Oval 25"/>
              <p:cNvSpPr>
                <a:spLocks noChangeAspect="1" noChangeArrowheads="1"/>
              </p:cNvSpPr>
              <p:nvPr/>
            </p:nvSpPr>
            <p:spPr bwMode="auto">
              <a:xfrm>
                <a:off x="7224719" y="2117844"/>
                <a:ext cx="627062" cy="636588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26" name="Oval 26"/>
              <p:cNvSpPr>
                <a:spLocks noChangeAspect="1" noChangeArrowheads="1"/>
              </p:cNvSpPr>
              <p:nvPr/>
            </p:nvSpPr>
            <p:spPr bwMode="auto">
              <a:xfrm>
                <a:off x="7135819" y="3895844"/>
                <a:ext cx="627062" cy="636588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27" name="Oval 27"/>
              <p:cNvSpPr>
                <a:spLocks noChangeAspect="1" noChangeArrowheads="1"/>
              </p:cNvSpPr>
              <p:nvPr/>
            </p:nvSpPr>
            <p:spPr bwMode="auto">
              <a:xfrm>
                <a:off x="8612194" y="5643681"/>
                <a:ext cx="923925" cy="936625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28" name="Oval 28"/>
              <p:cNvSpPr>
                <a:spLocks noChangeAspect="1" noChangeArrowheads="1"/>
              </p:cNvSpPr>
              <p:nvPr/>
            </p:nvSpPr>
            <p:spPr bwMode="auto">
              <a:xfrm>
                <a:off x="10190611" y="5535731"/>
                <a:ext cx="549275" cy="557213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29" name="Text Box 29"/>
              <p:cNvSpPr txBox="1">
                <a:spLocks noChangeArrowheads="1"/>
              </p:cNvSpPr>
              <p:nvPr/>
            </p:nvSpPr>
            <p:spPr bwMode="auto">
              <a:xfrm>
                <a:off x="9837744" y="4294306"/>
                <a:ext cx="731837" cy="7080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sz="4000">
                    <a:solidFill>
                      <a:schemeClr val="bg2"/>
                    </a:solidFill>
                    <a:latin typeface="Meta Bold Roman"/>
                    <a:cs typeface="Meta Bold Roman"/>
                  </a:rPr>
                  <a:t>25</a:t>
                </a:r>
              </a:p>
            </p:txBody>
          </p:sp>
          <p:sp>
            <p:nvSpPr>
              <p:cNvPr id="30" name="Text Box 30"/>
              <p:cNvSpPr txBox="1">
                <a:spLocks noChangeArrowheads="1"/>
              </p:cNvSpPr>
              <p:nvPr/>
            </p:nvSpPr>
            <p:spPr bwMode="auto">
              <a:xfrm>
                <a:off x="7297744" y="2055931"/>
                <a:ext cx="490537" cy="7080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sz="4000" dirty="0">
                    <a:solidFill>
                      <a:schemeClr val="bg2"/>
                    </a:solidFill>
                    <a:latin typeface="Meta Bold Roman"/>
                    <a:cs typeface="Meta Bold Roman"/>
                  </a:rPr>
                  <a:t>8</a:t>
                </a:r>
              </a:p>
            </p:txBody>
          </p:sp>
          <p:sp>
            <p:nvSpPr>
              <p:cNvPr id="31" name="Text Box 31"/>
              <p:cNvSpPr txBox="1">
                <a:spLocks noChangeArrowheads="1"/>
              </p:cNvSpPr>
              <p:nvPr/>
            </p:nvSpPr>
            <p:spPr bwMode="auto">
              <a:xfrm>
                <a:off x="7878769" y="4364156"/>
                <a:ext cx="908050" cy="3698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sz="1800" dirty="0">
                    <a:solidFill>
                      <a:srgbClr val="EAEAEA"/>
                    </a:solidFill>
                    <a:latin typeface="Meta Bold Roman"/>
                    <a:cs typeface="Meta Bold Roman"/>
                  </a:rPr>
                  <a:t>415002</a:t>
                </a:r>
              </a:p>
            </p:txBody>
          </p:sp>
          <p:sp>
            <p:nvSpPr>
              <p:cNvPr id="32" name="Text Box 32"/>
              <p:cNvSpPr txBox="1">
                <a:spLocks noChangeArrowheads="1"/>
              </p:cNvSpPr>
              <p:nvPr/>
            </p:nvSpPr>
            <p:spPr bwMode="auto">
              <a:xfrm>
                <a:off x="8831269" y="2397244"/>
                <a:ext cx="684212" cy="3079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sz="1400" dirty="0">
                    <a:solidFill>
                      <a:schemeClr val="bg1">
                        <a:lumMod val="95000"/>
                      </a:schemeClr>
                    </a:solidFill>
                    <a:latin typeface="Meta Bold Roman"/>
                    <a:cs typeface="Meta Bold Roman"/>
                  </a:rPr>
                  <a:t>40850</a:t>
                </a:r>
              </a:p>
            </p:txBody>
          </p:sp>
          <p:sp>
            <p:nvSpPr>
              <p:cNvPr id="33" name="Oval 33"/>
              <p:cNvSpPr>
                <a:spLocks noChangeAspect="1" noChangeArrowheads="1"/>
              </p:cNvSpPr>
              <p:nvPr/>
            </p:nvSpPr>
            <p:spPr bwMode="auto">
              <a:xfrm>
                <a:off x="9401182" y="2965569"/>
                <a:ext cx="549275" cy="557213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34" name="Text Box 34"/>
              <p:cNvSpPr txBox="1">
                <a:spLocks noChangeArrowheads="1"/>
              </p:cNvSpPr>
              <p:nvPr/>
            </p:nvSpPr>
            <p:spPr bwMode="auto">
              <a:xfrm>
                <a:off x="9366257" y="2951281"/>
                <a:ext cx="576262" cy="584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sz="3200">
                    <a:solidFill>
                      <a:srgbClr val="292929"/>
                    </a:solidFill>
                    <a:latin typeface="Meta Bold Roman"/>
                    <a:cs typeface="Meta Bold Roman"/>
                  </a:rPr>
                  <a:t>Qi</a:t>
                </a:r>
              </a:p>
            </p:txBody>
          </p:sp>
          <p:sp>
            <p:nvSpPr>
              <p:cNvPr id="35" name="Text Box 35"/>
              <p:cNvSpPr txBox="1">
                <a:spLocks noChangeArrowheads="1"/>
              </p:cNvSpPr>
              <p:nvPr/>
            </p:nvSpPr>
            <p:spPr bwMode="auto">
              <a:xfrm>
                <a:off x="10169532" y="2983031"/>
                <a:ext cx="1069975" cy="7080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sz="4000" dirty="0">
                    <a:solidFill>
                      <a:schemeClr val="bg1">
                        <a:lumMod val="95000"/>
                      </a:schemeClr>
                    </a:solidFill>
                    <a:latin typeface="Meta Bold Roman"/>
                    <a:cs typeface="Meta Bold Roman"/>
                  </a:rPr>
                  <a:t>Aog</a:t>
                </a:r>
              </a:p>
            </p:txBody>
          </p:sp>
          <p:sp>
            <p:nvSpPr>
              <p:cNvPr id="36" name="Text Box 36"/>
              <p:cNvSpPr txBox="1">
                <a:spLocks noChangeArrowheads="1"/>
              </p:cNvSpPr>
              <p:nvPr/>
            </p:nvSpPr>
            <p:spPr bwMode="auto">
              <a:xfrm>
                <a:off x="8586794" y="5669081"/>
                <a:ext cx="1033462" cy="7080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sz="4000">
                    <a:solidFill>
                      <a:schemeClr val="bg2"/>
                    </a:solidFill>
                    <a:latin typeface="Meta Bold Roman"/>
                    <a:cs typeface="Meta Bold Roman"/>
                  </a:rPr>
                  <a:t>932</a:t>
                </a:r>
              </a:p>
            </p:txBody>
          </p:sp>
          <p:sp>
            <p:nvSpPr>
              <p:cNvPr id="37" name="Text Box 37"/>
              <p:cNvSpPr txBox="1">
                <a:spLocks noChangeArrowheads="1"/>
              </p:cNvSpPr>
              <p:nvPr/>
            </p:nvSpPr>
            <p:spPr bwMode="auto">
              <a:xfrm>
                <a:off x="10139811" y="5391269"/>
                <a:ext cx="687387" cy="7080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sz="4000" dirty="0">
                    <a:solidFill>
                      <a:schemeClr val="bg1">
                        <a:lumMod val="95000"/>
                      </a:schemeClr>
                    </a:solidFill>
                    <a:latin typeface="Meta Bold Roman"/>
                    <a:cs typeface="Meta Bold Roman"/>
                  </a:rPr>
                  <a:t>12</a:t>
                </a:r>
              </a:p>
            </p:txBody>
          </p:sp>
          <p:sp>
            <p:nvSpPr>
              <p:cNvPr id="38" name="Text Box 38"/>
              <p:cNvSpPr txBox="1">
                <a:spLocks noChangeArrowheads="1"/>
              </p:cNvSpPr>
              <p:nvPr/>
            </p:nvSpPr>
            <p:spPr bwMode="auto">
              <a:xfrm>
                <a:off x="8921757" y="4797544"/>
                <a:ext cx="658812" cy="2460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sz="1000">
                    <a:latin typeface="Meta Bold Roman"/>
                    <a:cs typeface="Meta Bold Roman"/>
                  </a:rPr>
                  <a:t>12/2008</a:t>
                </a:r>
              </a:p>
            </p:txBody>
          </p:sp>
          <p:sp>
            <p:nvSpPr>
              <p:cNvPr id="39" name="Text Box 39"/>
              <p:cNvSpPr txBox="1">
                <a:spLocks noChangeArrowheads="1"/>
              </p:cNvSpPr>
              <p:nvPr/>
            </p:nvSpPr>
            <p:spPr bwMode="auto">
              <a:xfrm>
                <a:off x="7096132" y="3868856"/>
                <a:ext cx="690562" cy="584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sz="3200">
                    <a:solidFill>
                      <a:schemeClr val="bg1">
                        <a:lumMod val="95000"/>
                      </a:schemeClr>
                    </a:solidFill>
                    <a:latin typeface="Meta Bold Roman"/>
                    <a:cs typeface="Meta Bold Roman"/>
                  </a:rPr>
                  <a:t>Qp</a:t>
                </a:r>
              </a:p>
            </p:txBody>
          </p:sp>
          <p:sp>
            <p:nvSpPr>
              <p:cNvPr id="40" name="Oval 40"/>
              <p:cNvSpPr>
                <a:spLocks noChangeAspect="1" noChangeArrowheads="1"/>
              </p:cNvSpPr>
              <p:nvPr/>
            </p:nvSpPr>
            <p:spPr bwMode="auto">
              <a:xfrm>
                <a:off x="7897819" y="2889369"/>
                <a:ext cx="774700" cy="785813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41" name="Text Box 41"/>
              <p:cNvSpPr txBox="1">
                <a:spLocks noChangeArrowheads="1"/>
              </p:cNvSpPr>
              <p:nvPr/>
            </p:nvSpPr>
            <p:spPr bwMode="auto">
              <a:xfrm>
                <a:off x="7968344" y="2969865"/>
                <a:ext cx="817562" cy="6461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dirty="0">
                    <a:solidFill>
                      <a:srgbClr val="EAEAEA"/>
                    </a:solidFill>
                    <a:latin typeface="Meta Bold Roman"/>
                    <a:cs typeface="Meta Bold Roman"/>
                  </a:rPr>
                  <a:t>2.3</a:t>
                </a:r>
              </a:p>
            </p:txBody>
          </p:sp>
          <p:sp>
            <p:nvSpPr>
              <p:cNvPr id="42" name="Oval 42"/>
              <p:cNvSpPr>
                <a:spLocks noChangeAspect="1" noChangeArrowheads="1"/>
              </p:cNvSpPr>
              <p:nvPr/>
            </p:nvSpPr>
            <p:spPr bwMode="auto">
              <a:xfrm>
                <a:off x="7524757" y="5367456"/>
                <a:ext cx="498475" cy="506413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43" name="Text Box 43"/>
              <p:cNvSpPr txBox="1">
                <a:spLocks noChangeArrowheads="1"/>
              </p:cNvSpPr>
              <p:nvPr/>
            </p:nvSpPr>
            <p:spPr bwMode="auto">
              <a:xfrm>
                <a:off x="7478719" y="5492869"/>
                <a:ext cx="608012" cy="2301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sz="900">
                    <a:latin typeface="Meta Bold Roman"/>
                    <a:cs typeface="Meta Bold Roman"/>
                  </a:rPr>
                  <a:t>10/2009</a:t>
                </a:r>
              </a:p>
            </p:txBody>
          </p:sp>
          <p:sp>
            <p:nvSpPr>
              <p:cNvPr id="44" name="Oval 44"/>
              <p:cNvSpPr>
                <a:spLocks noChangeAspect="1" noChangeArrowheads="1"/>
              </p:cNvSpPr>
              <p:nvPr/>
            </p:nvSpPr>
            <p:spPr bwMode="auto">
              <a:xfrm>
                <a:off x="8950332" y="3735506"/>
                <a:ext cx="319087" cy="323850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45" name="Text Box 45"/>
              <p:cNvSpPr txBox="1">
                <a:spLocks noChangeArrowheads="1"/>
              </p:cNvSpPr>
              <p:nvPr/>
            </p:nvSpPr>
            <p:spPr bwMode="auto">
              <a:xfrm>
                <a:off x="8921757" y="3684706"/>
                <a:ext cx="415925" cy="3698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sz="1800">
                    <a:latin typeface="Meta Bold Roman"/>
                    <a:cs typeface="Meta Bold Roman"/>
                  </a:rPr>
                  <a:t>19</a:t>
                </a:r>
              </a:p>
            </p:txBody>
          </p:sp>
          <p:sp>
            <p:nvSpPr>
              <p:cNvPr id="46" name="Oval 46"/>
              <p:cNvSpPr>
                <a:spLocks noChangeAspect="1" noChangeArrowheads="1"/>
              </p:cNvSpPr>
              <p:nvPr/>
            </p:nvSpPr>
            <p:spPr bwMode="auto">
              <a:xfrm>
                <a:off x="10960107" y="5391269"/>
                <a:ext cx="600075" cy="609600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47" name="Text Box 47"/>
              <p:cNvSpPr txBox="1">
                <a:spLocks noChangeArrowheads="1"/>
              </p:cNvSpPr>
              <p:nvPr/>
            </p:nvSpPr>
            <p:spPr bwMode="auto">
              <a:xfrm>
                <a:off x="10936294" y="5519856"/>
                <a:ext cx="64135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s-ES_tradnl" sz="1400">
                    <a:solidFill>
                      <a:schemeClr val="bg1">
                        <a:lumMod val="95000"/>
                      </a:schemeClr>
                    </a:solidFill>
                    <a:latin typeface="Meta Bold Roman"/>
                    <a:cs typeface="Meta Bold Roman"/>
                  </a:rPr>
                  <a:t>41250</a:t>
                </a:r>
              </a:p>
            </p:txBody>
          </p:sp>
        </p:grpSp>
        <p:pic>
          <p:nvPicPr>
            <p:cNvPr id="99" name="Imagen 98" descr="Screen Shot 2019-03-12 at 11.44.3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173" b="26938" l="82606" r="9029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46" t="3577" r="8750" b="70466"/>
            <a:stretch/>
          </p:blipFill>
          <p:spPr>
            <a:xfrm flipH="1">
              <a:off x="9626058" y="5455715"/>
              <a:ext cx="632921" cy="545154"/>
            </a:xfrm>
            <a:prstGeom prst="rect">
              <a:avLst/>
            </a:prstGeom>
          </p:spPr>
        </p:pic>
        <p:pic>
          <p:nvPicPr>
            <p:cNvPr id="68" name="Imagen 67" descr="Screen Shot 2019-03-12 at 11.44.3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73" b="26938" l="82606" r="9029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46" t="3577" r="8750" b="70466"/>
            <a:stretch/>
          </p:blipFill>
          <p:spPr>
            <a:xfrm>
              <a:off x="11014991" y="2877140"/>
              <a:ext cx="1210355" cy="1042516"/>
            </a:xfrm>
            <a:prstGeom prst="rect">
              <a:avLst/>
            </a:prstGeom>
          </p:spPr>
        </p:pic>
        <p:pic>
          <p:nvPicPr>
            <p:cNvPr id="69" name="Imagen 68" descr="Screen Shot 2019-03-12 at 11.44.3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173" b="26938" l="82606" r="9029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46" t="3577" r="8750" b="70466"/>
            <a:stretch/>
          </p:blipFill>
          <p:spPr>
            <a:xfrm>
              <a:off x="11375183" y="5297506"/>
              <a:ext cx="803813" cy="692349"/>
            </a:xfrm>
            <a:prstGeom prst="rect">
              <a:avLst/>
            </a:prstGeom>
          </p:spPr>
        </p:pic>
        <p:pic>
          <p:nvPicPr>
            <p:cNvPr id="74" name="Imagen 73" descr="Screen Shot 2019-03-12 at 11.44.3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173" b="26938" l="82606" r="9029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46" t="3577" r="8750" b="70466"/>
            <a:stretch/>
          </p:blipFill>
          <p:spPr>
            <a:xfrm flipH="1">
              <a:off x="8618218" y="4899095"/>
              <a:ext cx="486686" cy="419198"/>
            </a:xfrm>
            <a:prstGeom prst="rect">
              <a:avLst/>
            </a:prstGeom>
          </p:spPr>
        </p:pic>
        <p:pic>
          <p:nvPicPr>
            <p:cNvPr id="76" name="Imagen 75" descr="Screen Shot 2019-03-12 at 11.44.3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173" b="26938" l="82606" r="9029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46" t="3577" r="8750" b="70466"/>
            <a:stretch/>
          </p:blipFill>
          <p:spPr>
            <a:xfrm flipH="1">
              <a:off x="6509146" y="3735506"/>
              <a:ext cx="803813" cy="692349"/>
            </a:xfrm>
            <a:prstGeom prst="rect">
              <a:avLst/>
            </a:prstGeom>
          </p:spPr>
        </p:pic>
        <p:pic>
          <p:nvPicPr>
            <p:cNvPr id="77" name="Imagen 76" descr="Screen Shot 2019-03-12 at 11.44.3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173" b="26938" l="82606" r="9029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46" t="3577" r="8750" b="70466"/>
            <a:stretch/>
          </p:blipFill>
          <p:spPr>
            <a:xfrm flipH="1">
              <a:off x="8506048" y="3662537"/>
              <a:ext cx="486686" cy="419198"/>
            </a:xfrm>
            <a:prstGeom prst="rect">
              <a:avLst/>
            </a:prstGeom>
          </p:spPr>
        </p:pic>
        <p:pic>
          <p:nvPicPr>
            <p:cNvPr id="78" name="Imagen 77" descr="Screen Shot 2019-03-12 at 11.44.3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173" b="26938" l="82606" r="9029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46" t="3577" r="8750" b="70466"/>
            <a:stretch/>
          </p:blipFill>
          <p:spPr>
            <a:xfrm flipH="1">
              <a:off x="8725059" y="2931361"/>
              <a:ext cx="803813" cy="692349"/>
            </a:xfrm>
            <a:prstGeom prst="rect">
              <a:avLst/>
            </a:prstGeom>
          </p:spPr>
        </p:pic>
        <p:pic>
          <p:nvPicPr>
            <p:cNvPr id="80" name="Imagen 79" descr="Screen Shot 2019-03-12 at 11.44.3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173" b="26938" l="82606" r="9029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46" t="3577" r="8750" b="70466"/>
            <a:stretch/>
          </p:blipFill>
          <p:spPr>
            <a:xfrm flipH="1">
              <a:off x="7524756" y="2779049"/>
              <a:ext cx="491353" cy="423217"/>
            </a:xfrm>
            <a:prstGeom prst="rect">
              <a:avLst/>
            </a:prstGeom>
          </p:spPr>
        </p:pic>
        <p:pic>
          <p:nvPicPr>
            <p:cNvPr id="82" name="Imagen 81" descr="Screen Shot 2019-03-12 at 11.44.3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173" b="26938" l="82606" r="9029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46" t="3577" r="8750" b="70466"/>
            <a:stretch/>
          </p:blipFill>
          <p:spPr>
            <a:xfrm>
              <a:off x="8628480" y="4001418"/>
              <a:ext cx="803813" cy="6923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9132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 Box 94"/>
          <p:cNvSpPr txBox="1">
            <a:spLocks noChangeArrowheads="1"/>
          </p:cNvSpPr>
          <p:nvPr/>
        </p:nvSpPr>
        <p:spPr bwMode="auto">
          <a:xfrm>
            <a:off x="1187450" y="509588"/>
            <a:ext cx="27238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>
                <a:solidFill>
                  <a:schemeClr val="bg1"/>
                </a:solidFill>
                <a:latin typeface="Meta Bold Roman"/>
                <a:cs typeface="Meta Bold Roman"/>
              </a:rPr>
              <a:t>Datos brutos</a:t>
            </a:r>
          </a:p>
        </p:txBody>
      </p:sp>
      <p:grpSp>
        <p:nvGrpSpPr>
          <p:cNvPr id="124" name="Agrupar 123"/>
          <p:cNvGrpSpPr/>
          <p:nvPr/>
        </p:nvGrpSpPr>
        <p:grpSpPr>
          <a:xfrm>
            <a:off x="4759369" y="2056288"/>
            <a:ext cx="4481512" cy="4524375"/>
            <a:chOff x="7096132" y="2055931"/>
            <a:chExt cx="4481512" cy="4524375"/>
          </a:xfrm>
        </p:grpSpPr>
        <p:cxnSp>
          <p:nvCxnSpPr>
            <p:cNvPr id="101" name="Conector recto 100"/>
            <p:cNvCxnSpPr/>
            <p:nvPr/>
          </p:nvCxnSpPr>
          <p:spPr>
            <a:xfrm flipH="1">
              <a:off x="7441413" y="2397244"/>
              <a:ext cx="83344" cy="1730775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104"/>
            <p:cNvCxnSpPr>
              <a:stCxn id="26" idx="4"/>
              <a:endCxn id="43" idx="2"/>
            </p:cNvCxnSpPr>
            <p:nvPr/>
          </p:nvCxnSpPr>
          <p:spPr>
            <a:xfrm>
              <a:off x="7449350" y="4532432"/>
              <a:ext cx="333375" cy="1190625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cto 106"/>
            <p:cNvCxnSpPr>
              <a:stCxn id="26" idx="4"/>
            </p:cNvCxnSpPr>
            <p:nvPr/>
          </p:nvCxnSpPr>
          <p:spPr>
            <a:xfrm>
              <a:off x="7449350" y="4532432"/>
              <a:ext cx="1381919" cy="1341437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cto 108"/>
            <p:cNvCxnSpPr>
              <a:stCxn id="32" idx="2"/>
            </p:cNvCxnSpPr>
            <p:nvPr/>
          </p:nvCxnSpPr>
          <p:spPr>
            <a:xfrm>
              <a:off x="9173375" y="2705219"/>
              <a:ext cx="555387" cy="549041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cto 110"/>
            <p:cNvCxnSpPr>
              <a:stCxn id="32" idx="2"/>
            </p:cNvCxnSpPr>
            <p:nvPr/>
          </p:nvCxnSpPr>
          <p:spPr>
            <a:xfrm flipH="1">
              <a:off x="8413452" y="2705219"/>
              <a:ext cx="759923" cy="549041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ector recto 112"/>
            <p:cNvCxnSpPr/>
            <p:nvPr/>
          </p:nvCxnSpPr>
          <p:spPr>
            <a:xfrm flipH="1">
              <a:off x="9173375" y="3356495"/>
              <a:ext cx="446881" cy="512361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114"/>
            <p:cNvCxnSpPr/>
            <p:nvPr/>
          </p:nvCxnSpPr>
          <p:spPr>
            <a:xfrm>
              <a:off x="8413452" y="3356495"/>
              <a:ext cx="0" cy="1252136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/>
            <p:cNvCxnSpPr>
              <a:endCxn id="38" idx="0"/>
            </p:cNvCxnSpPr>
            <p:nvPr/>
          </p:nvCxnSpPr>
          <p:spPr>
            <a:xfrm flipH="1">
              <a:off x="9251163" y="3524769"/>
              <a:ext cx="1509438" cy="1272775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cto 118"/>
            <p:cNvCxnSpPr/>
            <p:nvPr/>
          </p:nvCxnSpPr>
          <p:spPr>
            <a:xfrm flipH="1">
              <a:off x="10363740" y="3356495"/>
              <a:ext cx="396861" cy="1252136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recto 120"/>
            <p:cNvCxnSpPr/>
            <p:nvPr/>
          </p:nvCxnSpPr>
          <p:spPr>
            <a:xfrm>
              <a:off x="10839973" y="3535481"/>
              <a:ext cx="399534" cy="2108200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recto 122"/>
            <p:cNvCxnSpPr/>
            <p:nvPr/>
          </p:nvCxnSpPr>
          <p:spPr>
            <a:xfrm flipH="1">
              <a:off x="10507057" y="3423170"/>
              <a:ext cx="232829" cy="2133600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20"/>
            <p:cNvSpPr>
              <a:spLocks noChangeAspect="1" noChangeArrowheads="1"/>
            </p:cNvSpPr>
            <p:nvPr/>
          </p:nvSpPr>
          <p:spPr bwMode="auto">
            <a:xfrm>
              <a:off x="8963032" y="4608631"/>
              <a:ext cx="600075" cy="609600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21" name="Oval 21"/>
            <p:cNvSpPr>
              <a:spLocks noChangeAspect="1" noChangeArrowheads="1"/>
            </p:cNvSpPr>
            <p:nvPr/>
          </p:nvSpPr>
          <p:spPr bwMode="auto">
            <a:xfrm>
              <a:off x="7902582" y="4116506"/>
              <a:ext cx="865187" cy="879475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22" name="Oval 22"/>
            <p:cNvSpPr>
              <a:spLocks noChangeAspect="1" noChangeArrowheads="1"/>
            </p:cNvSpPr>
            <p:nvPr/>
          </p:nvSpPr>
          <p:spPr bwMode="auto">
            <a:xfrm>
              <a:off x="9815519" y="4316531"/>
              <a:ext cx="781050" cy="792163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23" name="Oval 23"/>
            <p:cNvSpPr>
              <a:spLocks noChangeAspect="1" noChangeArrowheads="1"/>
            </p:cNvSpPr>
            <p:nvPr/>
          </p:nvSpPr>
          <p:spPr bwMode="auto">
            <a:xfrm>
              <a:off x="10188582" y="2903656"/>
              <a:ext cx="1000125" cy="1016000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24" name="Oval 24"/>
            <p:cNvSpPr>
              <a:spLocks noChangeAspect="1" noChangeArrowheads="1"/>
            </p:cNvSpPr>
            <p:nvPr/>
          </p:nvSpPr>
          <p:spPr bwMode="auto">
            <a:xfrm>
              <a:off x="8837619" y="2244844"/>
              <a:ext cx="655637" cy="665163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25" name="Oval 25"/>
            <p:cNvSpPr>
              <a:spLocks noChangeAspect="1" noChangeArrowheads="1"/>
            </p:cNvSpPr>
            <p:nvPr/>
          </p:nvSpPr>
          <p:spPr bwMode="auto">
            <a:xfrm>
              <a:off x="7224719" y="2117844"/>
              <a:ext cx="627062" cy="636588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26" name="Oval 26"/>
            <p:cNvSpPr>
              <a:spLocks noChangeAspect="1" noChangeArrowheads="1"/>
            </p:cNvSpPr>
            <p:nvPr/>
          </p:nvSpPr>
          <p:spPr bwMode="auto">
            <a:xfrm>
              <a:off x="7135819" y="3895844"/>
              <a:ext cx="627062" cy="636588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27" name="Oval 27"/>
            <p:cNvSpPr>
              <a:spLocks noChangeAspect="1" noChangeArrowheads="1"/>
            </p:cNvSpPr>
            <p:nvPr/>
          </p:nvSpPr>
          <p:spPr bwMode="auto">
            <a:xfrm>
              <a:off x="8612194" y="5643681"/>
              <a:ext cx="923925" cy="936625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28" name="Oval 28"/>
            <p:cNvSpPr>
              <a:spLocks noChangeAspect="1" noChangeArrowheads="1"/>
            </p:cNvSpPr>
            <p:nvPr/>
          </p:nvSpPr>
          <p:spPr bwMode="auto">
            <a:xfrm>
              <a:off x="10190611" y="5535731"/>
              <a:ext cx="549275" cy="557213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29" name="Text Box 29"/>
            <p:cNvSpPr txBox="1">
              <a:spLocks noChangeArrowheads="1"/>
            </p:cNvSpPr>
            <p:nvPr/>
          </p:nvSpPr>
          <p:spPr bwMode="auto">
            <a:xfrm>
              <a:off x="9837744" y="4294306"/>
              <a:ext cx="731837" cy="70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4000">
                  <a:solidFill>
                    <a:schemeClr val="bg2"/>
                  </a:solidFill>
                  <a:latin typeface="Meta Bold Roman"/>
                  <a:cs typeface="Meta Bold Roman"/>
                </a:rPr>
                <a:t>25</a:t>
              </a:r>
            </a:p>
          </p:txBody>
        </p:sp>
        <p:sp>
          <p:nvSpPr>
            <p:cNvPr id="30" name="Text Box 30"/>
            <p:cNvSpPr txBox="1">
              <a:spLocks noChangeArrowheads="1"/>
            </p:cNvSpPr>
            <p:nvPr/>
          </p:nvSpPr>
          <p:spPr bwMode="auto">
            <a:xfrm>
              <a:off x="7297744" y="2055931"/>
              <a:ext cx="490537" cy="70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4000" dirty="0">
                  <a:solidFill>
                    <a:schemeClr val="bg2"/>
                  </a:solidFill>
                  <a:latin typeface="Meta Bold Roman"/>
                  <a:cs typeface="Meta Bold Roman"/>
                </a:rPr>
                <a:t>8</a:t>
              </a:r>
            </a:p>
          </p:txBody>
        </p:sp>
        <p:sp>
          <p:nvSpPr>
            <p:cNvPr id="31" name="Text Box 31"/>
            <p:cNvSpPr txBox="1">
              <a:spLocks noChangeArrowheads="1"/>
            </p:cNvSpPr>
            <p:nvPr/>
          </p:nvSpPr>
          <p:spPr bwMode="auto">
            <a:xfrm>
              <a:off x="7878769" y="4364156"/>
              <a:ext cx="908050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1800" dirty="0">
                  <a:solidFill>
                    <a:srgbClr val="EAEAEA"/>
                  </a:solidFill>
                  <a:latin typeface="Meta Bold Roman"/>
                  <a:cs typeface="Meta Bold Roman"/>
                </a:rPr>
                <a:t>415002</a:t>
              </a:r>
            </a:p>
          </p:txBody>
        </p:sp>
        <p:sp>
          <p:nvSpPr>
            <p:cNvPr id="32" name="Text Box 32"/>
            <p:cNvSpPr txBox="1">
              <a:spLocks noChangeArrowheads="1"/>
            </p:cNvSpPr>
            <p:nvPr/>
          </p:nvSpPr>
          <p:spPr bwMode="auto">
            <a:xfrm>
              <a:off x="8831269" y="2397244"/>
              <a:ext cx="684212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1400" dirty="0">
                  <a:solidFill>
                    <a:schemeClr val="bg1">
                      <a:lumMod val="95000"/>
                    </a:schemeClr>
                  </a:solidFill>
                  <a:latin typeface="Meta Bold Roman"/>
                  <a:cs typeface="Meta Bold Roman"/>
                </a:rPr>
                <a:t>40850</a:t>
              </a:r>
            </a:p>
          </p:txBody>
        </p:sp>
        <p:sp>
          <p:nvSpPr>
            <p:cNvPr id="33" name="Oval 33"/>
            <p:cNvSpPr>
              <a:spLocks noChangeAspect="1" noChangeArrowheads="1"/>
            </p:cNvSpPr>
            <p:nvPr/>
          </p:nvSpPr>
          <p:spPr bwMode="auto">
            <a:xfrm>
              <a:off x="9401182" y="2965569"/>
              <a:ext cx="549275" cy="557213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34" name="Text Box 34"/>
            <p:cNvSpPr txBox="1">
              <a:spLocks noChangeArrowheads="1"/>
            </p:cNvSpPr>
            <p:nvPr/>
          </p:nvSpPr>
          <p:spPr bwMode="auto">
            <a:xfrm>
              <a:off x="9366257" y="2951281"/>
              <a:ext cx="576262" cy="584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3200">
                  <a:solidFill>
                    <a:srgbClr val="292929"/>
                  </a:solidFill>
                  <a:latin typeface="Meta Bold Roman"/>
                  <a:cs typeface="Meta Bold Roman"/>
                </a:rPr>
                <a:t>Qi</a:t>
              </a:r>
            </a:p>
          </p:txBody>
        </p:sp>
        <p:sp>
          <p:nvSpPr>
            <p:cNvPr id="35" name="Text Box 35"/>
            <p:cNvSpPr txBox="1">
              <a:spLocks noChangeArrowheads="1"/>
            </p:cNvSpPr>
            <p:nvPr/>
          </p:nvSpPr>
          <p:spPr bwMode="auto">
            <a:xfrm>
              <a:off x="10169532" y="2983031"/>
              <a:ext cx="1069975" cy="70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4000" dirty="0">
                  <a:solidFill>
                    <a:schemeClr val="bg1">
                      <a:lumMod val="95000"/>
                    </a:schemeClr>
                  </a:solidFill>
                  <a:latin typeface="Meta Bold Roman"/>
                  <a:cs typeface="Meta Bold Roman"/>
                </a:rPr>
                <a:t>Aog</a:t>
              </a:r>
            </a:p>
          </p:txBody>
        </p:sp>
        <p:sp>
          <p:nvSpPr>
            <p:cNvPr id="36" name="Text Box 36"/>
            <p:cNvSpPr txBox="1">
              <a:spLocks noChangeArrowheads="1"/>
            </p:cNvSpPr>
            <p:nvPr/>
          </p:nvSpPr>
          <p:spPr bwMode="auto">
            <a:xfrm>
              <a:off x="8586794" y="5669081"/>
              <a:ext cx="1033462" cy="70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4000">
                  <a:solidFill>
                    <a:schemeClr val="bg2"/>
                  </a:solidFill>
                  <a:latin typeface="Meta Bold Roman"/>
                  <a:cs typeface="Meta Bold Roman"/>
                </a:rPr>
                <a:t>932</a:t>
              </a:r>
            </a:p>
          </p:txBody>
        </p:sp>
        <p:sp>
          <p:nvSpPr>
            <p:cNvPr id="37" name="Text Box 37"/>
            <p:cNvSpPr txBox="1">
              <a:spLocks noChangeArrowheads="1"/>
            </p:cNvSpPr>
            <p:nvPr/>
          </p:nvSpPr>
          <p:spPr bwMode="auto">
            <a:xfrm>
              <a:off x="10139811" y="5391269"/>
              <a:ext cx="687387" cy="70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4000" dirty="0">
                  <a:solidFill>
                    <a:schemeClr val="bg1">
                      <a:lumMod val="95000"/>
                    </a:schemeClr>
                  </a:solidFill>
                  <a:latin typeface="Meta Bold Roman"/>
                  <a:cs typeface="Meta Bold Roman"/>
                </a:rPr>
                <a:t>12</a:t>
              </a:r>
            </a:p>
          </p:txBody>
        </p:sp>
        <p:sp>
          <p:nvSpPr>
            <p:cNvPr id="38" name="Text Box 38"/>
            <p:cNvSpPr txBox="1">
              <a:spLocks noChangeArrowheads="1"/>
            </p:cNvSpPr>
            <p:nvPr/>
          </p:nvSpPr>
          <p:spPr bwMode="auto">
            <a:xfrm>
              <a:off x="8921757" y="4797544"/>
              <a:ext cx="658812" cy="246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1000">
                  <a:latin typeface="Meta Bold Roman"/>
                  <a:cs typeface="Meta Bold Roman"/>
                </a:rPr>
                <a:t>12/2008</a:t>
              </a:r>
            </a:p>
          </p:txBody>
        </p:sp>
        <p:sp>
          <p:nvSpPr>
            <p:cNvPr id="39" name="Text Box 39"/>
            <p:cNvSpPr txBox="1">
              <a:spLocks noChangeArrowheads="1"/>
            </p:cNvSpPr>
            <p:nvPr/>
          </p:nvSpPr>
          <p:spPr bwMode="auto">
            <a:xfrm>
              <a:off x="7096132" y="3868856"/>
              <a:ext cx="690562" cy="584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3200">
                  <a:solidFill>
                    <a:schemeClr val="bg1">
                      <a:lumMod val="95000"/>
                    </a:schemeClr>
                  </a:solidFill>
                  <a:latin typeface="Meta Bold Roman"/>
                  <a:cs typeface="Meta Bold Roman"/>
                </a:rPr>
                <a:t>Qp</a:t>
              </a:r>
            </a:p>
          </p:txBody>
        </p:sp>
        <p:sp>
          <p:nvSpPr>
            <p:cNvPr id="40" name="Oval 40"/>
            <p:cNvSpPr>
              <a:spLocks noChangeAspect="1" noChangeArrowheads="1"/>
            </p:cNvSpPr>
            <p:nvPr/>
          </p:nvSpPr>
          <p:spPr bwMode="auto">
            <a:xfrm>
              <a:off x="7897819" y="2889369"/>
              <a:ext cx="774700" cy="785813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41" name="Text Box 41"/>
            <p:cNvSpPr txBox="1">
              <a:spLocks noChangeArrowheads="1"/>
            </p:cNvSpPr>
            <p:nvPr/>
          </p:nvSpPr>
          <p:spPr bwMode="auto">
            <a:xfrm>
              <a:off x="7968344" y="2969865"/>
              <a:ext cx="817562" cy="646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dirty="0">
                  <a:solidFill>
                    <a:srgbClr val="EAEAEA"/>
                  </a:solidFill>
                  <a:latin typeface="Meta Bold Roman"/>
                  <a:cs typeface="Meta Bold Roman"/>
                </a:rPr>
                <a:t>2.3</a:t>
              </a:r>
            </a:p>
          </p:txBody>
        </p:sp>
        <p:sp>
          <p:nvSpPr>
            <p:cNvPr id="42" name="Oval 42"/>
            <p:cNvSpPr>
              <a:spLocks noChangeAspect="1" noChangeArrowheads="1"/>
            </p:cNvSpPr>
            <p:nvPr/>
          </p:nvSpPr>
          <p:spPr bwMode="auto">
            <a:xfrm>
              <a:off x="7524757" y="5367456"/>
              <a:ext cx="498475" cy="506413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43" name="Text Box 43"/>
            <p:cNvSpPr txBox="1">
              <a:spLocks noChangeArrowheads="1"/>
            </p:cNvSpPr>
            <p:nvPr/>
          </p:nvSpPr>
          <p:spPr bwMode="auto">
            <a:xfrm>
              <a:off x="7478719" y="5492869"/>
              <a:ext cx="608012" cy="2301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900">
                  <a:latin typeface="Meta Bold Roman"/>
                  <a:cs typeface="Meta Bold Roman"/>
                </a:rPr>
                <a:t>10/2009</a:t>
              </a:r>
            </a:p>
          </p:txBody>
        </p:sp>
        <p:sp>
          <p:nvSpPr>
            <p:cNvPr id="44" name="Oval 44"/>
            <p:cNvSpPr>
              <a:spLocks noChangeAspect="1" noChangeArrowheads="1"/>
            </p:cNvSpPr>
            <p:nvPr/>
          </p:nvSpPr>
          <p:spPr bwMode="auto">
            <a:xfrm>
              <a:off x="8950332" y="3735506"/>
              <a:ext cx="319087" cy="323850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45" name="Text Box 45"/>
            <p:cNvSpPr txBox="1">
              <a:spLocks noChangeArrowheads="1"/>
            </p:cNvSpPr>
            <p:nvPr/>
          </p:nvSpPr>
          <p:spPr bwMode="auto">
            <a:xfrm>
              <a:off x="8921757" y="3684706"/>
              <a:ext cx="415925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1800">
                  <a:latin typeface="Meta Bold Roman"/>
                  <a:cs typeface="Meta Bold Roman"/>
                </a:rPr>
                <a:t>19</a:t>
              </a:r>
            </a:p>
          </p:txBody>
        </p:sp>
        <p:sp>
          <p:nvSpPr>
            <p:cNvPr id="46" name="Oval 46"/>
            <p:cNvSpPr>
              <a:spLocks noChangeAspect="1" noChangeArrowheads="1"/>
            </p:cNvSpPr>
            <p:nvPr/>
          </p:nvSpPr>
          <p:spPr bwMode="auto">
            <a:xfrm>
              <a:off x="10960107" y="5391269"/>
              <a:ext cx="600075" cy="609600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47" name="Text Box 47"/>
            <p:cNvSpPr txBox="1">
              <a:spLocks noChangeArrowheads="1"/>
            </p:cNvSpPr>
            <p:nvPr/>
          </p:nvSpPr>
          <p:spPr bwMode="auto">
            <a:xfrm>
              <a:off x="10936294" y="5519856"/>
              <a:ext cx="6413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s-ES_tradnl" sz="1400">
                  <a:solidFill>
                    <a:schemeClr val="bg1">
                      <a:lumMod val="95000"/>
                    </a:schemeClr>
                  </a:solidFill>
                  <a:latin typeface="Meta Bold Roman"/>
                  <a:cs typeface="Meta Bold Roman"/>
                </a:rPr>
                <a:t>41250</a:t>
              </a:r>
            </a:p>
          </p:txBody>
        </p:sp>
      </p:grpSp>
      <p:pic>
        <p:nvPicPr>
          <p:cNvPr id="99" name="Imagen 98" descr="Screen Shot 2019-03-12 at 11.44.39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73" b="26938" l="82606" r="9029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646" t="3577" r="8750" b="70466"/>
          <a:stretch/>
        </p:blipFill>
        <p:spPr>
          <a:xfrm flipH="1">
            <a:off x="7289295" y="5456072"/>
            <a:ext cx="632921" cy="545154"/>
          </a:xfrm>
          <a:prstGeom prst="rect">
            <a:avLst/>
          </a:prstGeom>
        </p:spPr>
      </p:pic>
      <p:pic>
        <p:nvPicPr>
          <p:cNvPr id="70" name="Imagen 69" descr="Screen Shot 2019-03-12 at 11.44.39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73" b="26938" l="82606" r="9029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646" t="3577" r="8750" b="70466"/>
          <a:stretch/>
        </p:blipFill>
        <p:spPr>
          <a:xfrm>
            <a:off x="7000919" y="2135357"/>
            <a:ext cx="803813" cy="692349"/>
          </a:xfrm>
          <a:prstGeom prst="rect">
            <a:avLst/>
          </a:prstGeom>
        </p:spPr>
      </p:pic>
      <p:pic>
        <p:nvPicPr>
          <p:cNvPr id="71" name="Imagen 70" descr="Screen Shot 2019-03-12 at 11.44.39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73" b="26938" l="82606" r="9029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646" t="3577" r="8750" b="70466"/>
          <a:stretch/>
        </p:blipFill>
        <p:spPr>
          <a:xfrm>
            <a:off x="7028956" y="5888314"/>
            <a:ext cx="803813" cy="692349"/>
          </a:xfrm>
          <a:prstGeom prst="rect">
            <a:avLst/>
          </a:prstGeom>
        </p:spPr>
      </p:pic>
      <p:pic>
        <p:nvPicPr>
          <p:cNvPr id="72" name="Imagen 71" descr="Screen Shot 2019-03-12 at 11.44.39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73" b="26938" l="82606" r="9029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646" t="3577" r="8750" b="70466"/>
          <a:stretch/>
        </p:blipFill>
        <p:spPr>
          <a:xfrm flipH="1">
            <a:off x="4559074" y="5297863"/>
            <a:ext cx="803813" cy="692349"/>
          </a:xfrm>
          <a:prstGeom prst="rect">
            <a:avLst/>
          </a:prstGeom>
        </p:spPr>
      </p:pic>
      <p:pic>
        <p:nvPicPr>
          <p:cNvPr id="74" name="Imagen 73" descr="Screen Shot 2019-03-12 at 11.44.39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73" b="26938" l="82606" r="9029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646" t="3577" r="8750" b="70466"/>
          <a:stretch/>
        </p:blipFill>
        <p:spPr>
          <a:xfrm flipH="1">
            <a:off x="6281455" y="4899452"/>
            <a:ext cx="486686" cy="419198"/>
          </a:xfrm>
          <a:prstGeom prst="rect">
            <a:avLst/>
          </a:prstGeom>
        </p:spPr>
      </p:pic>
      <p:pic>
        <p:nvPicPr>
          <p:cNvPr id="75" name="Imagen 74" descr="Screen Shot 2019-03-12 at 11.44.39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73" b="26938" l="82606" r="9029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646" t="3577" r="8750" b="70466"/>
          <a:stretch/>
        </p:blipFill>
        <p:spPr>
          <a:xfrm flipH="1">
            <a:off x="4172383" y="2135357"/>
            <a:ext cx="803813" cy="692349"/>
          </a:xfrm>
          <a:prstGeom prst="rect">
            <a:avLst/>
          </a:prstGeom>
        </p:spPr>
      </p:pic>
      <p:pic>
        <p:nvPicPr>
          <p:cNvPr id="76" name="Imagen 75" descr="Screen Shot 2019-03-12 at 11.44.39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73" b="26938" l="82606" r="9029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646" t="3577" r="8750" b="70466"/>
          <a:stretch/>
        </p:blipFill>
        <p:spPr>
          <a:xfrm flipH="1">
            <a:off x="4172383" y="3735863"/>
            <a:ext cx="803813" cy="692349"/>
          </a:xfrm>
          <a:prstGeom prst="rect">
            <a:avLst/>
          </a:prstGeom>
        </p:spPr>
      </p:pic>
      <p:pic>
        <p:nvPicPr>
          <p:cNvPr id="77" name="Imagen 76" descr="Screen Shot 2019-03-12 at 11.44.39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173" b="26938" l="82606" r="9029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646" t="3577" r="8750" b="70466"/>
          <a:stretch/>
        </p:blipFill>
        <p:spPr>
          <a:xfrm flipH="1">
            <a:off x="6169285" y="3662894"/>
            <a:ext cx="486686" cy="419198"/>
          </a:xfrm>
          <a:prstGeom prst="rect">
            <a:avLst/>
          </a:prstGeom>
        </p:spPr>
      </p:pic>
      <p:pic>
        <p:nvPicPr>
          <p:cNvPr id="78" name="Imagen 77" descr="Screen Shot 2019-03-12 at 11.44.39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173" b="26938" l="82606" r="9029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646" t="3577" r="8750" b="70466"/>
          <a:stretch/>
        </p:blipFill>
        <p:spPr>
          <a:xfrm flipH="1">
            <a:off x="6388296" y="2931718"/>
            <a:ext cx="803813" cy="692349"/>
          </a:xfrm>
          <a:prstGeom prst="rect">
            <a:avLst/>
          </a:prstGeom>
        </p:spPr>
      </p:pic>
      <p:pic>
        <p:nvPicPr>
          <p:cNvPr id="79" name="Imagen 78" descr="Screen Shot 2019-03-12 at 11.44.39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173" b="26938" l="82606" r="9029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646" t="3577" r="8750" b="70466"/>
          <a:stretch/>
        </p:blipFill>
        <p:spPr>
          <a:xfrm flipH="1">
            <a:off x="7102458" y="4433525"/>
            <a:ext cx="407423" cy="350926"/>
          </a:xfrm>
          <a:prstGeom prst="rect">
            <a:avLst/>
          </a:prstGeom>
        </p:spPr>
      </p:pic>
      <p:pic>
        <p:nvPicPr>
          <p:cNvPr id="80" name="Imagen 79" descr="Screen Shot 2019-03-12 at 11.44.39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173" b="26938" l="82606" r="9029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646" t="3577" r="8750" b="70466"/>
          <a:stretch/>
        </p:blipFill>
        <p:spPr>
          <a:xfrm flipH="1">
            <a:off x="5187993" y="2779406"/>
            <a:ext cx="491353" cy="423217"/>
          </a:xfrm>
          <a:prstGeom prst="rect">
            <a:avLst/>
          </a:prstGeom>
        </p:spPr>
      </p:pic>
      <p:pic>
        <p:nvPicPr>
          <p:cNvPr id="82" name="Imagen 81" descr="Screen Shot 2019-03-12 at 11.44.39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73" b="26938" l="82606" r="9029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646" t="3577" r="8750" b="70466"/>
          <a:stretch/>
        </p:blipFill>
        <p:spPr>
          <a:xfrm>
            <a:off x="6291717" y="4001775"/>
            <a:ext cx="803813" cy="692349"/>
          </a:xfrm>
          <a:prstGeom prst="rect">
            <a:avLst/>
          </a:prstGeom>
        </p:spPr>
      </p:pic>
      <p:grpSp>
        <p:nvGrpSpPr>
          <p:cNvPr id="7" name="Agrupar 6"/>
          <p:cNvGrpSpPr/>
          <p:nvPr/>
        </p:nvGrpSpPr>
        <p:grpSpPr>
          <a:xfrm>
            <a:off x="9127220" y="3139281"/>
            <a:ext cx="787608" cy="477054"/>
            <a:chOff x="8950641" y="3877970"/>
            <a:chExt cx="787608" cy="477054"/>
          </a:xfrm>
        </p:grpSpPr>
        <p:sp>
          <p:nvSpPr>
            <p:cNvPr id="2" name="CuadroTexto 1"/>
            <p:cNvSpPr txBox="1"/>
            <p:nvPr/>
          </p:nvSpPr>
          <p:spPr>
            <a:xfrm>
              <a:off x="9056652" y="3877970"/>
              <a:ext cx="681597" cy="4770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336699"/>
                  </a:solidFill>
                  <a:latin typeface="Meta Bold Roman"/>
                  <a:cs typeface="Meta Bold Roman"/>
                </a:rPr>
                <a:t>ISO</a:t>
              </a:r>
              <a:endParaRPr lang="es-ES" dirty="0">
                <a:solidFill>
                  <a:srgbClr val="336699"/>
                </a:solidFill>
                <a:latin typeface="Meta Bold Roman"/>
                <a:cs typeface="Meta Bold Roman"/>
              </a:endParaRPr>
            </a:p>
          </p:txBody>
        </p:sp>
        <p:sp>
          <p:nvSpPr>
            <p:cNvPr id="5" name="Recortar rectángulo de esquina del mismo lado 4"/>
            <p:cNvSpPr/>
            <p:nvPr/>
          </p:nvSpPr>
          <p:spPr>
            <a:xfrm rot="16200000">
              <a:off x="9125693" y="3764305"/>
              <a:ext cx="388894" cy="738997"/>
            </a:xfrm>
            <a:prstGeom prst="snip2SameRect">
              <a:avLst>
                <a:gd name="adj1" fmla="val 24667"/>
                <a:gd name="adj2" fmla="val 0"/>
              </a:avLst>
            </a:prstGeom>
            <a:noFill/>
            <a:ln w="28575" cmpd="sng">
              <a:solidFill>
                <a:srgbClr val="25508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Elipse 5"/>
            <p:cNvSpPr/>
            <p:nvPr/>
          </p:nvSpPr>
          <p:spPr>
            <a:xfrm>
              <a:off x="9008042" y="4076293"/>
              <a:ext cx="109376" cy="109376"/>
            </a:xfrm>
            <a:prstGeom prst="ellipse">
              <a:avLst/>
            </a:prstGeom>
            <a:solidFill>
              <a:srgbClr val="25508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9" name="Conector curvado 8"/>
          <p:cNvCxnSpPr>
            <a:stCxn id="35" idx="3"/>
            <a:endCxn id="5" idx="3"/>
          </p:cNvCxnSpPr>
          <p:nvPr/>
        </p:nvCxnSpPr>
        <p:spPr>
          <a:xfrm>
            <a:off x="8902744" y="3337401"/>
            <a:ext cx="224477" cy="57714"/>
          </a:xfrm>
          <a:prstGeom prst="curvedConnector3">
            <a:avLst>
              <a:gd name="adj1" fmla="val 50000"/>
            </a:avLst>
          </a:prstGeom>
          <a:ln>
            <a:solidFill>
              <a:srgbClr val="2550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3" name="Agrupar 72"/>
          <p:cNvGrpSpPr/>
          <p:nvPr/>
        </p:nvGrpSpPr>
        <p:grpSpPr>
          <a:xfrm>
            <a:off x="9437215" y="5146503"/>
            <a:ext cx="784070" cy="409371"/>
            <a:chOff x="8950641" y="3903356"/>
            <a:chExt cx="784070" cy="424895"/>
          </a:xfrm>
        </p:grpSpPr>
        <p:sp>
          <p:nvSpPr>
            <p:cNvPr id="81" name="CuadroTexto 80"/>
            <p:cNvSpPr txBox="1"/>
            <p:nvPr/>
          </p:nvSpPr>
          <p:spPr>
            <a:xfrm>
              <a:off x="9062732" y="3903356"/>
              <a:ext cx="671979" cy="415498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s-ES" sz="2100" dirty="0" smtClean="0">
                  <a:solidFill>
                    <a:srgbClr val="336699"/>
                  </a:solidFill>
                  <a:latin typeface="Meta Bold Roman"/>
                  <a:cs typeface="Meta Bold Roman"/>
                </a:rPr>
                <a:t>EML</a:t>
              </a:r>
              <a:endParaRPr lang="es-ES" sz="2100" dirty="0">
                <a:solidFill>
                  <a:srgbClr val="336699"/>
                </a:solidFill>
                <a:latin typeface="Meta Bold Roman"/>
                <a:cs typeface="Meta Bold Roman"/>
              </a:endParaRPr>
            </a:p>
          </p:txBody>
        </p:sp>
        <p:sp>
          <p:nvSpPr>
            <p:cNvPr id="83" name="Recortar rectángulo de esquina del mismo lado 82"/>
            <p:cNvSpPr/>
            <p:nvPr/>
          </p:nvSpPr>
          <p:spPr>
            <a:xfrm rot="16200000">
              <a:off x="9125693" y="3764305"/>
              <a:ext cx="388894" cy="738997"/>
            </a:xfrm>
            <a:prstGeom prst="snip2SameRect">
              <a:avLst>
                <a:gd name="adj1" fmla="val 24667"/>
                <a:gd name="adj2" fmla="val 0"/>
              </a:avLst>
            </a:prstGeom>
            <a:noFill/>
            <a:ln w="28575" cmpd="sng">
              <a:solidFill>
                <a:srgbClr val="25508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4" name="Elipse 83"/>
            <p:cNvSpPr/>
            <p:nvPr/>
          </p:nvSpPr>
          <p:spPr>
            <a:xfrm>
              <a:off x="9008042" y="4076293"/>
              <a:ext cx="109376" cy="109376"/>
            </a:xfrm>
            <a:prstGeom prst="ellipse">
              <a:avLst/>
            </a:prstGeom>
            <a:solidFill>
              <a:srgbClr val="25508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85" name="Conector curvado 84"/>
          <p:cNvCxnSpPr>
            <a:endCxn id="83" idx="3"/>
          </p:cNvCxnSpPr>
          <p:nvPr/>
        </p:nvCxnSpPr>
        <p:spPr>
          <a:xfrm flipV="1">
            <a:off x="9164129" y="5368530"/>
            <a:ext cx="273086" cy="187345"/>
          </a:xfrm>
          <a:prstGeom prst="curvedConnector3">
            <a:avLst>
              <a:gd name="adj1" fmla="val 50000"/>
            </a:avLst>
          </a:prstGeom>
          <a:ln>
            <a:solidFill>
              <a:srgbClr val="2550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0" name="Agrupar 89"/>
          <p:cNvGrpSpPr/>
          <p:nvPr/>
        </p:nvGrpSpPr>
        <p:grpSpPr>
          <a:xfrm>
            <a:off x="9378646" y="5864915"/>
            <a:ext cx="797566" cy="415498"/>
            <a:chOff x="8950641" y="3903356"/>
            <a:chExt cx="797566" cy="431254"/>
          </a:xfrm>
        </p:grpSpPr>
        <p:sp>
          <p:nvSpPr>
            <p:cNvPr id="91" name="CuadroTexto 90"/>
            <p:cNvSpPr txBox="1"/>
            <p:nvPr/>
          </p:nvSpPr>
          <p:spPr>
            <a:xfrm>
              <a:off x="9050580" y="3903356"/>
              <a:ext cx="697627" cy="4312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s-ES" sz="2100" dirty="0" smtClean="0">
                  <a:solidFill>
                    <a:srgbClr val="336699"/>
                  </a:solidFill>
                  <a:latin typeface="Meta Bold Roman"/>
                  <a:cs typeface="Meta Bold Roman"/>
                </a:rPr>
                <a:t>DwC</a:t>
              </a:r>
              <a:endParaRPr lang="es-ES" sz="2100" dirty="0">
                <a:solidFill>
                  <a:srgbClr val="336699"/>
                </a:solidFill>
                <a:latin typeface="Meta Bold Roman"/>
                <a:cs typeface="Meta Bold Roman"/>
              </a:endParaRPr>
            </a:p>
          </p:txBody>
        </p:sp>
        <p:sp>
          <p:nvSpPr>
            <p:cNvPr id="92" name="Recortar rectángulo de esquina del mismo lado 91"/>
            <p:cNvSpPr/>
            <p:nvPr/>
          </p:nvSpPr>
          <p:spPr>
            <a:xfrm rot="16200000">
              <a:off x="9125693" y="3764305"/>
              <a:ext cx="388894" cy="738997"/>
            </a:xfrm>
            <a:prstGeom prst="snip2SameRect">
              <a:avLst>
                <a:gd name="adj1" fmla="val 24667"/>
                <a:gd name="adj2" fmla="val 0"/>
              </a:avLst>
            </a:prstGeom>
            <a:noFill/>
            <a:ln w="28575" cmpd="sng">
              <a:solidFill>
                <a:srgbClr val="25508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3" name="Elipse 92"/>
            <p:cNvSpPr/>
            <p:nvPr/>
          </p:nvSpPr>
          <p:spPr>
            <a:xfrm>
              <a:off x="9008042" y="4076293"/>
              <a:ext cx="109376" cy="109376"/>
            </a:xfrm>
            <a:prstGeom prst="ellipse">
              <a:avLst/>
            </a:prstGeom>
            <a:solidFill>
              <a:srgbClr val="25508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95" name="Conector curvado 94"/>
          <p:cNvCxnSpPr>
            <a:stCxn id="46" idx="5"/>
            <a:endCxn id="92" idx="3"/>
          </p:cNvCxnSpPr>
          <p:nvPr/>
        </p:nvCxnSpPr>
        <p:spPr>
          <a:xfrm rot="16200000" flipH="1">
            <a:off x="9169597" y="5877894"/>
            <a:ext cx="174992" cy="243107"/>
          </a:xfrm>
          <a:prstGeom prst="curvedConnector2">
            <a:avLst/>
          </a:prstGeom>
          <a:ln>
            <a:solidFill>
              <a:srgbClr val="2550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Agrupar 95"/>
          <p:cNvGrpSpPr/>
          <p:nvPr/>
        </p:nvGrpSpPr>
        <p:grpSpPr>
          <a:xfrm rot="19602428">
            <a:off x="8314556" y="2070196"/>
            <a:ext cx="784070" cy="409371"/>
            <a:chOff x="8950641" y="3903356"/>
            <a:chExt cx="784070" cy="424895"/>
          </a:xfrm>
        </p:grpSpPr>
        <p:sp>
          <p:nvSpPr>
            <p:cNvPr id="97" name="CuadroTexto 96"/>
            <p:cNvSpPr txBox="1"/>
            <p:nvPr/>
          </p:nvSpPr>
          <p:spPr>
            <a:xfrm>
              <a:off x="9062732" y="3903356"/>
              <a:ext cx="671979" cy="415498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s-ES" sz="2100" dirty="0" smtClean="0">
                  <a:solidFill>
                    <a:srgbClr val="336699"/>
                  </a:solidFill>
                  <a:latin typeface="Meta Bold Roman"/>
                  <a:cs typeface="Meta Bold Roman"/>
                </a:rPr>
                <a:t>EML</a:t>
              </a:r>
              <a:endParaRPr lang="es-ES" sz="2100" dirty="0">
                <a:solidFill>
                  <a:srgbClr val="336699"/>
                </a:solidFill>
                <a:latin typeface="Meta Bold Roman"/>
                <a:cs typeface="Meta Bold Roman"/>
              </a:endParaRPr>
            </a:p>
          </p:txBody>
        </p:sp>
        <p:sp>
          <p:nvSpPr>
            <p:cNvPr id="98" name="Recortar rectángulo de esquina del mismo lado 97"/>
            <p:cNvSpPr/>
            <p:nvPr/>
          </p:nvSpPr>
          <p:spPr>
            <a:xfrm rot="16200000">
              <a:off x="9125693" y="3764305"/>
              <a:ext cx="388894" cy="738997"/>
            </a:xfrm>
            <a:prstGeom prst="snip2SameRect">
              <a:avLst>
                <a:gd name="adj1" fmla="val 24667"/>
                <a:gd name="adj2" fmla="val 0"/>
              </a:avLst>
            </a:prstGeom>
            <a:noFill/>
            <a:ln w="28575" cmpd="sng">
              <a:solidFill>
                <a:srgbClr val="25508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0" name="Elipse 99"/>
            <p:cNvSpPr/>
            <p:nvPr/>
          </p:nvSpPr>
          <p:spPr>
            <a:xfrm>
              <a:off x="9008042" y="4076293"/>
              <a:ext cx="109376" cy="109376"/>
            </a:xfrm>
            <a:prstGeom prst="ellipse">
              <a:avLst/>
            </a:prstGeom>
            <a:solidFill>
              <a:srgbClr val="25508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02" name="Agrupar 101"/>
          <p:cNvGrpSpPr/>
          <p:nvPr/>
        </p:nvGrpSpPr>
        <p:grpSpPr>
          <a:xfrm>
            <a:off x="8806426" y="2567475"/>
            <a:ext cx="797566" cy="415498"/>
            <a:chOff x="8950641" y="3903356"/>
            <a:chExt cx="797566" cy="431254"/>
          </a:xfrm>
        </p:grpSpPr>
        <p:sp>
          <p:nvSpPr>
            <p:cNvPr id="103" name="CuadroTexto 102"/>
            <p:cNvSpPr txBox="1"/>
            <p:nvPr/>
          </p:nvSpPr>
          <p:spPr>
            <a:xfrm>
              <a:off x="9050580" y="3903356"/>
              <a:ext cx="697627" cy="4312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s-ES" sz="2100" dirty="0" smtClean="0">
                  <a:solidFill>
                    <a:srgbClr val="336699"/>
                  </a:solidFill>
                  <a:latin typeface="Meta Bold Roman"/>
                  <a:cs typeface="Meta Bold Roman"/>
                </a:rPr>
                <a:t>DwC</a:t>
              </a:r>
              <a:endParaRPr lang="es-ES" sz="2100" dirty="0">
                <a:solidFill>
                  <a:srgbClr val="336699"/>
                </a:solidFill>
                <a:latin typeface="Meta Bold Roman"/>
                <a:cs typeface="Meta Bold Roman"/>
              </a:endParaRPr>
            </a:p>
          </p:txBody>
        </p:sp>
        <p:sp>
          <p:nvSpPr>
            <p:cNvPr id="104" name="Recortar rectángulo de esquina del mismo lado 103"/>
            <p:cNvSpPr/>
            <p:nvPr/>
          </p:nvSpPr>
          <p:spPr>
            <a:xfrm rot="16200000">
              <a:off x="9125693" y="3764305"/>
              <a:ext cx="388894" cy="738997"/>
            </a:xfrm>
            <a:prstGeom prst="snip2SameRect">
              <a:avLst>
                <a:gd name="adj1" fmla="val 24667"/>
                <a:gd name="adj2" fmla="val 0"/>
              </a:avLst>
            </a:prstGeom>
            <a:noFill/>
            <a:ln w="28575" cmpd="sng">
              <a:solidFill>
                <a:srgbClr val="25508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6" name="Elipse 105"/>
            <p:cNvSpPr/>
            <p:nvPr/>
          </p:nvSpPr>
          <p:spPr>
            <a:xfrm>
              <a:off x="9008042" y="4076293"/>
              <a:ext cx="109376" cy="109376"/>
            </a:xfrm>
            <a:prstGeom prst="ellipse">
              <a:avLst/>
            </a:prstGeom>
            <a:solidFill>
              <a:srgbClr val="25508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108" name="Conector curvado 107"/>
          <p:cNvCxnSpPr>
            <a:stCxn id="98" idx="3"/>
          </p:cNvCxnSpPr>
          <p:nvPr/>
        </p:nvCxnSpPr>
        <p:spPr>
          <a:xfrm rot="10800000" flipV="1">
            <a:off x="8026978" y="2504572"/>
            <a:ext cx="361441" cy="494744"/>
          </a:xfrm>
          <a:prstGeom prst="curvedConnector2">
            <a:avLst/>
          </a:prstGeom>
          <a:ln>
            <a:solidFill>
              <a:srgbClr val="2550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curvado 109"/>
          <p:cNvCxnSpPr>
            <a:stCxn id="104" idx="3"/>
            <a:endCxn id="23" idx="0"/>
          </p:cNvCxnSpPr>
          <p:nvPr/>
        </p:nvCxnSpPr>
        <p:spPr>
          <a:xfrm rot="10800000" flipV="1">
            <a:off x="8351883" y="2789503"/>
            <a:ext cx="454545" cy="114509"/>
          </a:xfrm>
          <a:prstGeom prst="curvedConnector2">
            <a:avLst/>
          </a:prstGeom>
          <a:ln>
            <a:solidFill>
              <a:srgbClr val="2550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756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</TotalTime>
  <Words>236</Words>
  <Application>Microsoft Macintosh PowerPoint</Application>
  <PresentationFormat>A3 (297x420 mm)</PresentationFormat>
  <Paragraphs>133</Paragraphs>
  <Slides>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7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Antonio J.</dc:creator>
  <cp:lastModifiedBy>Antonio J.</cp:lastModifiedBy>
  <cp:revision>47</cp:revision>
  <dcterms:created xsi:type="dcterms:W3CDTF">2019-01-30T12:35:07Z</dcterms:created>
  <dcterms:modified xsi:type="dcterms:W3CDTF">2019-04-22T12:04:40Z</dcterms:modified>
</cp:coreProperties>
</file>